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0"/>
  </p:notesMasterIdLst>
  <p:sldIdLst>
    <p:sldId id="256" r:id="rId2"/>
    <p:sldId id="320" r:id="rId3"/>
    <p:sldId id="327" r:id="rId4"/>
    <p:sldId id="262" r:id="rId5"/>
    <p:sldId id="263" r:id="rId6"/>
    <p:sldId id="273" r:id="rId7"/>
    <p:sldId id="274" r:id="rId8"/>
    <p:sldId id="275" r:id="rId9"/>
    <p:sldId id="276" r:id="rId10"/>
    <p:sldId id="277" r:id="rId11"/>
    <p:sldId id="278" r:id="rId12"/>
    <p:sldId id="261" r:id="rId13"/>
    <p:sldId id="264" r:id="rId14"/>
    <p:sldId id="265" r:id="rId15"/>
    <p:sldId id="266" r:id="rId16"/>
    <p:sldId id="267" r:id="rId17"/>
    <p:sldId id="268" r:id="rId18"/>
    <p:sldId id="269" r:id="rId19"/>
    <p:sldId id="271" r:id="rId20"/>
    <p:sldId id="270" r:id="rId21"/>
    <p:sldId id="272" r:id="rId22"/>
    <p:sldId id="257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22" r:id="rId53"/>
    <p:sldId id="308" r:id="rId54"/>
    <p:sldId id="309" r:id="rId55"/>
    <p:sldId id="310" r:id="rId56"/>
    <p:sldId id="311" r:id="rId57"/>
    <p:sldId id="324" r:id="rId58"/>
    <p:sldId id="323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25" r:id="rId67"/>
    <p:sldId id="319" r:id="rId68"/>
    <p:sldId id="326" r:id="rId69"/>
  </p:sldIdLst>
  <p:sldSz cx="7561263" cy="106934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>
          <p15:clr>
            <a:srgbClr val="A4A3A4"/>
          </p15:clr>
        </p15:guide>
        <p15:guide id="2" pos="238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220F"/>
    <a:srgbClr val="F0F0F0"/>
    <a:srgbClr val="F5F5F5"/>
    <a:srgbClr val="C9A063"/>
    <a:srgbClr val="EBCA1B"/>
    <a:srgbClr val="19603A"/>
    <a:srgbClr val="043A1D"/>
    <a:srgbClr val="D012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008" autoAdjust="0"/>
    <p:restoredTop sz="94660"/>
  </p:normalViewPr>
  <p:slideViewPr>
    <p:cSldViewPr>
      <p:cViewPr varScale="1">
        <p:scale>
          <a:sx n="67" d="100"/>
          <a:sy n="67" d="100"/>
        </p:scale>
        <p:origin x="3756" y="78"/>
      </p:cViewPr>
      <p:guideLst>
        <p:guide orient="horz" pos="3368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387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4B0436-8D7A-4B17-96A4-5B2578C68CCE}" type="datetimeFigureOut">
              <a:rPr lang="zh-CN" altLang="en-US" smtClean="0"/>
              <a:pPr/>
              <a:t>2019/4/6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216150" y="685800"/>
            <a:ext cx="24257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225C3F-E37B-4048-97B2-DC27DE9086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7561263" cy="10693400"/>
          </a:xfrm>
          <a:prstGeom prst="rect">
            <a:avLst/>
          </a:prstGeom>
          <a:solidFill>
            <a:srgbClr val="4022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zh-CN" alt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0" y="0"/>
            <a:ext cx="7561263" cy="2754412"/>
          </a:xfrm>
          <a:prstGeom prst="rect">
            <a:avLst/>
          </a:prstGeom>
          <a:solidFill>
            <a:srgbClr val="C9A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zh-CN" alt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 rot="18900000">
            <a:off x="3248457" y="963166"/>
            <a:ext cx="4047654" cy="2615409"/>
            <a:chOff x="3489296" y="4489443"/>
            <a:chExt cx="4643470" cy="3000395"/>
          </a:xfrm>
          <a:solidFill>
            <a:srgbClr val="40220F"/>
          </a:solidFill>
        </p:grpSpPr>
        <p:sp>
          <p:nvSpPr>
            <p:cNvPr id="6" name="燕尾形 5"/>
            <p:cNvSpPr/>
            <p:nvPr/>
          </p:nvSpPr>
          <p:spPr>
            <a:xfrm>
              <a:off x="5275245" y="4489443"/>
              <a:ext cx="2857521" cy="3000395"/>
            </a:xfrm>
            <a:prstGeom prst="chevron">
              <a:avLst>
                <a:gd name="adj" fmla="val 5609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489296" y="5561014"/>
              <a:ext cx="3429024" cy="8572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/>
          <p:cNvSpPr/>
          <p:nvPr userDrawn="1"/>
        </p:nvSpPr>
        <p:spPr>
          <a:xfrm>
            <a:off x="3602538" y="10213047"/>
            <a:ext cx="356187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fontAlgn="ctr"/>
            <a:fld id="{170C0C04-E408-48A9-82A4-3716296300DE}" type="slidenum"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pPr algn="ctr" fontAlgn="ctr"/>
              <a:t>‹#›</a:t>
            </a:fld>
            <a:endParaRPr lang="zh-CN" altLang="en-US" sz="10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矩形 73"/>
          <p:cNvSpPr/>
          <p:nvPr userDrawn="1"/>
        </p:nvSpPr>
        <p:spPr>
          <a:xfrm>
            <a:off x="0" y="0"/>
            <a:ext cx="7561263" cy="522164"/>
          </a:xfrm>
          <a:prstGeom prst="rect">
            <a:avLst/>
          </a:prstGeom>
          <a:solidFill>
            <a:srgbClr val="4022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5" name="组合 74"/>
          <p:cNvGrpSpPr/>
          <p:nvPr userDrawn="1"/>
        </p:nvGrpSpPr>
        <p:grpSpPr>
          <a:xfrm rot="18900000">
            <a:off x="212357" y="215926"/>
            <a:ext cx="748575" cy="483695"/>
            <a:chOff x="3489296" y="4489443"/>
            <a:chExt cx="4643470" cy="3000395"/>
          </a:xfrm>
          <a:solidFill>
            <a:srgbClr val="BE9E7F"/>
          </a:solidFill>
        </p:grpSpPr>
        <p:sp>
          <p:nvSpPr>
            <p:cNvPr id="76" name="燕尾形 75"/>
            <p:cNvSpPr/>
            <p:nvPr/>
          </p:nvSpPr>
          <p:spPr>
            <a:xfrm>
              <a:off x="5275245" y="4489443"/>
              <a:ext cx="2857521" cy="3000395"/>
            </a:xfrm>
            <a:prstGeom prst="chevron">
              <a:avLst>
                <a:gd name="adj" fmla="val 5609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3489296" y="5561014"/>
              <a:ext cx="3429024" cy="8572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TextBox 77"/>
          <p:cNvSpPr txBox="1"/>
          <p:nvPr userDrawn="1"/>
        </p:nvSpPr>
        <p:spPr>
          <a:xfrm>
            <a:off x="900311" y="245165"/>
            <a:ext cx="2880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kern="1200" dirty="0">
                <a:solidFill>
                  <a:schemeClr val="bg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高速公路服务区</a:t>
            </a:r>
            <a:r>
              <a:rPr lang="zh-CN" altLang="zh-CN" sz="1200" kern="1200" dirty="0">
                <a:solidFill>
                  <a:schemeClr val="bg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导向系统应用手册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9" name="TextBox 78"/>
          <p:cNvSpPr txBox="1"/>
          <p:nvPr userDrawn="1"/>
        </p:nvSpPr>
        <p:spPr>
          <a:xfrm>
            <a:off x="396255" y="522744"/>
            <a:ext cx="367240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kern="1200" dirty="0">
                <a:solidFill>
                  <a:schemeClr val="bg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Application Manual of Expressway Service Area Guidance System</a:t>
            </a:r>
            <a:endParaRPr lang="zh-CN" altLang="en-US" sz="700" dirty="0">
              <a:solidFill>
                <a:schemeClr val="bg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1" name="直接连接符 80"/>
          <p:cNvCxnSpPr/>
          <p:nvPr userDrawn="1"/>
        </p:nvCxnSpPr>
        <p:spPr>
          <a:xfrm flipV="1">
            <a:off x="6948983" y="162124"/>
            <a:ext cx="0" cy="43204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 userDrawn="1"/>
        </p:nvCxnSpPr>
        <p:spPr>
          <a:xfrm flipV="1">
            <a:off x="6948983" y="522164"/>
            <a:ext cx="0" cy="216024"/>
          </a:xfrm>
          <a:prstGeom prst="line">
            <a:avLst/>
          </a:prstGeom>
          <a:ln w="38100">
            <a:solidFill>
              <a:srgbClr val="4022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7561263" cy="522164"/>
          </a:xfrm>
          <a:prstGeom prst="rect">
            <a:avLst/>
          </a:prstGeom>
          <a:solidFill>
            <a:srgbClr val="4022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3602538" y="10213047"/>
            <a:ext cx="356187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fontAlgn="ctr"/>
            <a:fld id="{170C0C04-E408-48A9-82A4-3716296300DE}" type="slidenum"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pPr algn="ctr" fontAlgn="ctr"/>
              <a:t>‹#›</a:t>
            </a:fld>
            <a:endParaRPr lang="zh-CN" altLang="en-US" sz="10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直接连接符 8"/>
          <p:cNvCxnSpPr/>
          <p:nvPr userDrawn="1"/>
        </p:nvCxnSpPr>
        <p:spPr>
          <a:xfrm flipV="1">
            <a:off x="612279" y="162124"/>
            <a:ext cx="0" cy="43204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 flipV="1">
            <a:off x="612279" y="522164"/>
            <a:ext cx="0" cy="216024"/>
          </a:xfrm>
          <a:prstGeom prst="line">
            <a:avLst/>
          </a:prstGeom>
          <a:ln w="38100">
            <a:solidFill>
              <a:srgbClr val="4022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 userDrawn="1"/>
        </p:nvSpPr>
        <p:spPr>
          <a:xfrm>
            <a:off x="6660952" y="10171236"/>
            <a:ext cx="900311" cy="522164"/>
          </a:xfrm>
          <a:prstGeom prst="rect">
            <a:avLst/>
          </a:prstGeom>
          <a:solidFill>
            <a:srgbClr val="C9A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 userDrawn="1"/>
        </p:nvSpPr>
        <p:spPr>
          <a:xfrm>
            <a:off x="5760640" y="10171236"/>
            <a:ext cx="900311" cy="522164"/>
          </a:xfrm>
          <a:prstGeom prst="triangle">
            <a:avLst>
              <a:gd name="adj" fmla="val 100000"/>
            </a:avLst>
          </a:prstGeom>
          <a:solidFill>
            <a:srgbClr val="C9A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zh-CN" alt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/>
          <p:cNvSpPr/>
          <p:nvPr userDrawn="1"/>
        </p:nvSpPr>
        <p:spPr>
          <a:xfrm>
            <a:off x="3602538" y="10213047"/>
            <a:ext cx="356187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fontAlgn="ctr"/>
            <a:fld id="{170C0C04-E408-48A9-82A4-3716296300DE}" type="slidenum"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pPr algn="ctr" fontAlgn="ctr"/>
              <a:t>‹#›</a:t>
            </a:fld>
            <a:endParaRPr lang="zh-CN" altLang="en-US" sz="10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矩形 73"/>
          <p:cNvSpPr/>
          <p:nvPr userDrawn="1"/>
        </p:nvSpPr>
        <p:spPr>
          <a:xfrm>
            <a:off x="0" y="0"/>
            <a:ext cx="7561263" cy="522164"/>
          </a:xfrm>
          <a:prstGeom prst="rect">
            <a:avLst/>
          </a:prstGeom>
          <a:solidFill>
            <a:srgbClr val="4022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74"/>
          <p:cNvGrpSpPr/>
          <p:nvPr userDrawn="1"/>
        </p:nvGrpSpPr>
        <p:grpSpPr>
          <a:xfrm rot="18900000">
            <a:off x="212357" y="215926"/>
            <a:ext cx="748575" cy="483695"/>
            <a:chOff x="3489296" y="4489443"/>
            <a:chExt cx="4643470" cy="3000395"/>
          </a:xfrm>
          <a:solidFill>
            <a:srgbClr val="BE9E7F"/>
          </a:solidFill>
        </p:grpSpPr>
        <p:sp>
          <p:nvSpPr>
            <p:cNvPr id="76" name="燕尾形 75"/>
            <p:cNvSpPr/>
            <p:nvPr/>
          </p:nvSpPr>
          <p:spPr>
            <a:xfrm>
              <a:off x="5275245" y="4489443"/>
              <a:ext cx="2857521" cy="3000395"/>
            </a:xfrm>
            <a:prstGeom prst="chevron">
              <a:avLst>
                <a:gd name="adj" fmla="val 5609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3489296" y="5561014"/>
              <a:ext cx="3429024" cy="8572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TextBox 77"/>
          <p:cNvSpPr txBox="1"/>
          <p:nvPr userDrawn="1"/>
        </p:nvSpPr>
        <p:spPr>
          <a:xfrm>
            <a:off x="900311" y="245165"/>
            <a:ext cx="2880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kern="1200" dirty="0">
                <a:solidFill>
                  <a:schemeClr val="bg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高速公路服务区</a:t>
            </a:r>
            <a:r>
              <a:rPr lang="zh-CN" altLang="zh-CN" sz="1200" kern="1200" dirty="0">
                <a:solidFill>
                  <a:schemeClr val="bg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导向系统应用手册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9" name="TextBox 78"/>
          <p:cNvSpPr txBox="1"/>
          <p:nvPr userDrawn="1"/>
        </p:nvSpPr>
        <p:spPr>
          <a:xfrm>
            <a:off x="396255" y="522744"/>
            <a:ext cx="367240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kern="1200" dirty="0">
                <a:solidFill>
                  <a:schemeClr val="bg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Application Manual of Expressway Service Area Guidance System</a:t>
            </a:r>
            <a:endParaRPr lang="zh-CN" altLang="en-US" sz="700" dirty="0">
              <a:solidFill>
                <a:schemeClr val="bg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7561263" cy="522164"/>
          </a:xfrm>
          <a:prstGeom prst="rect">
            <a:avLst/>
          </a:prstGeom>
          <a:solidFill>
            <a:srgbClr val="4022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3602538" y="10213047"/>
            <a:ext cx="356187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fontAlgn="ctr"/>
            <a:fld id="{170C0C04-E408-48A9-82A4-3716296300DE}" type="slidenum"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pPr algn="ctr" fontAlgn="ctr"/>
              <a:t>‹#›</a:t>
            </a:fld>
            <a:endParaRPr lang="zh-CN" altLang="en-US" sz="1000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6660952" y="10171236"/>
            <a:ext cx="900311" cy="522164"/>
          </a:xfrm>
          <a:prstGeom prst="rect">
            <a:avLst/>
          </a:prstGeom>
          <a:solidFill>
            <a:srgbClr val="C9A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 userDrawn="1"/>
        </p:nvSpPr>
        <p:spPr>
          <a:xfrm>
            <a:off x="5760640" y="10171236"/>
            <a:ext cx="900311" cy="522164"/>
          </a:xfrm>
          <a:prstGeom prst="triangle">
            <a:avLst>
              <a:gd name="adj" fmla="val 100000"/>
            </a:avLst>
          </a:prstGeom>
          <a:solidFill>
            <a:srgbClr val="C9A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zh-CN" alt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6948983" y="162124"/>
            <a:ext cx="0" cy="43204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 flipV="1">
            <a:off x="6948983" y="522164"/>
            <a:ext cx="0" cy="216024"/>
          </a:xfrm>
          <a:prstGeom prst="line">
            <a:avLst/>
          </a:prstGeom>
          <a:ln w="38100">
            <a:solidFill>
              <a:srgbClr val="4022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900311" y="882204"/>
            <a:ext cx="5760640" cy="9001000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4" r:id="rId5"/>
    <p:sldLayoutId id="2147483653" r:id="rId6"/>
    <p:sldLayoutId id="2147483655" r:id="rId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6.png"/><Relationship Id="rId4" Type="http://schemas.openxmlformats.org/officeDocument/2006/relationships/image" Target="../media/image14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4.png"/><Relationship Id="rId5" Type="http://schemas.openxmlformats.org/officeDocument/2006/relationships/image" Target="../media/image153.png"/><Relationship Id="rId4" Type="http://schemas.openxmlformats.org/officeDocument/2006/relationships/image" Target="../media/image15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png"/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4.png"/><Relationship Id="rId4" Type="http://schemas.openxmlformats.org/officeDocument/2006/relationships/image" Target="../media/image16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png"/><Relationship Id="rId2" Type="http://schemas.openxmlformats.org/officeDocument/2006/relationships/image" Target="../media/image173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png"/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png"/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png"/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png"/><Relationship Id="rId2" Type="http://schemas.openxmlformats.org/officeDocument/2006/relationships/image" Target="../media/image184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7.png"/><Relationship Id="rId2" Type="http://schemas.openxmlformats.org/officeDocument/2006/relationships/image" Target="../media/image186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png"/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png"/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9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png"/><Relationship Id="rId2" Type="http://schemas.openxmlformats.org/officeDocument/2006/relationships/image" Target="../media/image196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8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199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png"/><Relationship Id="rId2" Type="http://schemas.openxmlformats.org/officeDocument/2006/relationships/image" Target="../media/image20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5.png"/><Relationship Id="rId5" Type="http://schemas.openxmlformats.org/officeDocument/2006/relationships/image" Target="../media/image204.png"/><Relationship Id="rId4" Type="http://schemas.openxmlformats.org/officeDocument/2006/relationships/image" Target="../media/image20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jpg"/><Relationship Id="rId2" Type="http://schemas.openxmlformats.org/officeDocument/2006/relationships/image" Target="../media/image206.jpe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8.jp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jpg"/><Relationship Id="rId2" Type="http://schemas.openxmlformats.org/officeDocument/2006/relationships/image" Target="../media/image209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jpg"/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png"/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4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jpg"/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jpg"/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7.jp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8.jpeg"/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9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jpeg"/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1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2.jpeg"/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3.jpg"/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4.jpeg"/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5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6.jpg"/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7.png"/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jpg"/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9.jpg"/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jpg"/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1.jpg"/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2.jp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3.jpg"/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4.jpg"/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6.jpg"/><Relationship Id="rId4" Type="http://schemas.openxmlformats.org/officeDocument/2006/relationships/image" Target="../media/image235.jp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7.png"/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8.jpeg"/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9.png"/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7.png"/><Relationship Id="rId117" Type="http://schemas.openxmlformats.org/officeDocument/2006/relationships/image" Target="../media/image118.jpeg"/><Relationship Id="rId21" Type="http://schemas.openxmlformats.org/officeDocument/2006/relationships/image" Target="../media/image22.png"/><Relationship Id="rId42" Type="http://schemas.openxmlformats.org/officeDocument/2006/relationships/image" Target="../media/image43.png"/><Relationship Id="rId47" Type="http://schemas.openxmlformats.org/officeDocument/2006/relationships/image" Target="../media/image48.png"/><Relationship Id="rId63" Type="http://schemas.openxmlformats.org/officeDocument/2006/relationships/image" Target="../media/image64.png"/><Relationship Id="rId68" Type="http://schemas.openxmlformats.org/officeDocument/2006/relationships/image" Target="../media/image69.png"/><Relationship Id="rId84" Type="http://schemas.openxmlformats.org/officeDocument/2006/relationships/image" Target="../media/image85.png"/><Relationship Id="rId89" Type="http://schemas.openxmlformats.org/officeDocument/2006/relationships/image" Target="../media/image90.png"/><Relationship Id="rId112" Type="http://schemas.openxmlformats.org/officeDocument/2006/relationships/image" Target="../media/image113.png"/><Relationship Id="rId133" Type="http://schemas.openxmlformats.org/officeDocument/2006/relationships/image" Target="../media/image134.png"/><Relationship Id="rId16" Type="http://schemas.openxmlformats.org/officeDocument/2006/relationships/image" Target="../media/image17.jpeg"/><Relationship Id="rId107" Type="http://schemas.openxmlformats.org/officeDocument/2006/relationships/image" Target="../media/image108.jpeg"/><Relationship Id="rId11" Type="http://schemas.openxmlformats.org/officeDocument/2006/relationships/image" Target="../media/image12.png"/><Relationship Id="rId32" Type="http://schemas.openxmlformats.org/officeDocument/2006/relationships/image" Target="../media/image33.png"/><Relationship Id="rId37" Type="http://schemas.openxmlformats.org/officeDocument/2006/relationships/image" Target="../media/image38.png"/><Relationship Id="rId53" Type="http://schemas.openxmlformats.org/officeDocument/2006/relationships/image" Target="../media/image54.jpeg"/><Relationship Id="rId58" Type="http://schemas.openxmlformats.org/officeDocument/2006/relationships/image" Target="../media/image59.png"/><Relationship Id="rId74" Type="http://schemas.openxmlformats.org/officeDocument/2006/relationships/image" Target="../media/image75.png"/><Relationship Id="rId79" Type="http://schemas.openxmlformats.org/officeDocument/2006/relationships/image" Target="../media/image80.png"/><Relationship Id="rId102" Type="http://schemas.openxmlformats.org/officeDocument/2006/relationships/image" Target="../media/image103.png"/><Relationship Id="rId123" Type="http://schemas.openxmlformats.org/officeDocument/2006/relationships/image" Target="../media/image124.png"/><Relationship Id="rId128" Type="http://schemas.openxmlformats.org/officeDocument/2006/relationships/image" Target="../media/image129.png"/><Relationship Id="rId5" Type="http://schemas.openxmlformats.org/officeDocument/2006/relationships/image" Target="../media/image6.png"/><Relationship Id="rId90" Type="http://schemas.openxmlformats.org/officeDocument/2006/relationships/image" Target="../media/image91.png"/><Relationship Id="rId95" Type="http://schemas.openxmlformats.org/officeDocument/2006/relationships/image" Target="../media/image96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31.png"/><Relationship Id="rId35" Type="http://schemas.openxmlformats.org/officeDocument/2006/relationships/image" Target="../media/image36.png"/><Relationship Id="rId43" Type="http://schemas.openxmlformats.org/officeDocument/2006/relationships/image" Target="../media/image44.png"/><Relationship Id="rId48" Type="http://schemas.openxmlformats.org/officeDocument/2006/relationships/image" Target="../media/image49.jpeg"/><Relationship Id="rId56" Type="http://schemas.openxmlformats.org/officeDocument/2006/relationships/image" Target="../media/image57.png"/><Relationship Id="rId64" Type="http://schemas.openxmlformats.org/officeDocument/2006/relationships/image" Target="../media/image65.jpeg"/><Relationship Id="rId69" Type="http://schemas.openxmlformats.org/officeDocument/2006/relationships/image" Target="../media/image70.png"/><Relationship Id="rId77" Type="http://schemas.openxmlformats.org/officeDocument/2006/relationships/image" Target="../media/image78.png"/><Relationship Id="rId100" Type="http://schemas.openxmlformats.org/officeDocument/2006/relationships/image" Target="../media/image101.png"/><Relationship Id="rId105" Type="http://schemas.openxmlformats.org/officeDocument/2006/relationships/image" Target="../media/image106.jpeg"/><Relationship Id="rId113" Type="http://schemas.openxmlformats.org/officeDocument/2006/relationships/image" Target="../media/image114.png"/><Relationship Id="rId118" Type="http://schemas.openxmlformats.org/officeDocument/2006/relationships/image" Target="../media/image119.png"/><Relationship Id="rId126" Type="http://schemas.openxmlformats.org/officeDocument/2006/relationships/image" Target="../media/image127.png"/><Relationship Id="rId134" Type="http://schemas.openxmlformats.org/officeDocument/2006/relationships/image" Target="../media/image135.png"/><Relationship Id="rId8" Type="http://schemas.openxmlformats.org/officeDocument/2006/relationships/image" Target="../media/image9.png"/><Relationship Id="rId51" Type="http://schemas.openxmlformats.org/officeDocument/2006/relationships/image" Target="../media/image52.png"/><Relationship Id="rId72" Type="http://schemas.openxmlformats.org/officeDocument/2006/relationships/image" Target="../media/image73.png"/><Relationship Id="rId80" Type="http://schemas.openxmlformats.org/officeDocument/2006/relationships/image" Target="../media/image81.png"/><Relationship Id="rId85" Type="http://schemas.openxmlformats.org/officeDocument/2006/relationships/image" Target="../media/image86.png"/><Relationship Id="rId93" Type="http://schemas.openxmlformats.org/officeDocument/2006/relationships/image" Target="../media/image94.png"/><Relationship Id="rId98" Type="http://schemas.openxmlformats.org/officeDocument/2006/relationships/image" Target="../media/image99.png"/><Relationship Id="rId121" Type="http://schemas.openxmlformats.org/officeDocument/2006/relationships/image" Target="../media/image122.png"/><Relationship Id="rId3" Type="http://schemas.openxmlformats.org/officeDocument/2006/relationships/image" Target="../media/image4.png"/><Relationship Id="rId12" Type="http://schemas.openxmlformats.org/officeDocument/2006/relationships/image" Target="../media/image13.jpeg"/><Relationship Id="rId17" Type="http://schemas.openxmlformats.org/officeDocument/2006/relationships/image" Target="../media/image18.jpeg"/><Relationship Id="rId25" Type="http://schemas.openxmlformats.org/officeDocument/2006/relationships/image" Target="../media/image26.png"/><Relationship Id="rId33" Type="http://schemas.openxmlformats.org/officeDocument/2006/relationships/image" Target="../media/image34.png"/><Relationship Id="rId38" Type="http://schemas.openxmlformats.org/officeDocument/2006/relationships/image" Target="../media/image39.png"/><Relationship Id="rId46" Type="http://schemas.openxmlformats.org/officeDocument/2006/relationships/image" Target="../media/image47.png"/><Relationship Id="rId59" Type="http://schemas.openxmlformats.org/officeDocument/2006/relationships/image" Target="../media/image60.png"/><Relationship Id="rId67" Type="http://schemas.openxmlformats.org/officeDocument/2006/relationships/image" Target="../media/image68.jpeg"/><Relationship Id="rId103" Type="http://schemas.openxmlformats.org/officeDocument/2006/relationships/image" Target="../media/image104.jpeg"/><Relationship Id="rId108" Type="http://schemas.openxmlformats.org/officeDocument/2006/relationships/image" Target="../media/image109.jpeg"/><Relationship Id="rId116" Type="http://schemas.openxmlformats.org/officeDocument/2006/relationships/image" Target="../media/image117.png"/><Relationship Id="rId124" Type="http://schemas.openxmlformats.org/officeDocument/2006/relationships/image" Target="../media/image125.png"/><Relationship Id="rId129" Type="http://schemas.openxmlformats.org/officeDocument/2006/relationships/image" Target="../media/image130.png"/><Relationship Id="rId20" Type="http://schemas.openxmlformats.org/officeDocument/2006/relationships/image" Target="../media/image21.png"/><Relationship Id="rId41" Type="http://schemas.openxmlformats.org/officeDocument/2006/relationships/image" Target="../media/image42.png"/><Relationship Id="rId54" Type="http://schemas.openxmlformats.org/officeDocument/2006/relationships/image" Target="../media/image55.png"/><Relationship Id="rId62" Type="http://schemas.openxmlformats.org/officeDocument/2006/relationships/image" Target="../media/image63.jpeg"/><Relationship Id="rId70" Type="http://schemas.openxmlformats.org/officeDocument/2006/relationships/image" Target="../media/image71.png"/><Relationship Id="rId75" Type="http://schemas.openxmlformats.org/officeDocument/2006/relationships/image" Target="../media/image76.png"/><Relationship Id="rId83" Type="http://schemas.openxmlformats.org/officeDocument/2006/relationships/image" Target="../media/image84.png"/><Relationship Id="rId88" Type="http://schemas.openxmlformats.org/officeDocument/2006/relationships/image" Target="../media/image89.png"/><Relationship Id="rId91" Type="http://schemas.openxmlformats.org/officeDocument/2006/relationships/image" Target="../media/image92.png"/><Relationship Id="rId96" Type="http://schemas.openxmlformats.org/officeDocument/2006/relationships/image" Target="../media/image97.png"/><Relationship Id="rId111" Type="http://schemas.openxmlformats.org/officeDocument/2006/relationships/image" Target="../media/image112.png"/><Relationship Id="rId132" Type="http://schemas.openxmlformats.org/officeDocument/2006/relationships/image" Target="../media/image13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15" Type="http://schemas.openxmlformats.org/officeDocument/2006/relationships/image" Target="../media/image16.jpe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36" Type="http://schemas.openxmlformats.org/officeDocument/2006/relationships/image" Target="../media/image37.png"/><Relationship Id="rId49" Type="http://schemas.openxmlformats.org/officeDocument/2006/relationships/image" Target="../media/image50.jpeg"/><Relationship Id="rId57" Type="http://schemas.openxmlformats.org/officeDocument/2006/relationships/image" Target="../media/image58.png"/><Relationship Id="rId106" Type="http://schemas.openxmlformats.org/officeDocument/2006/relationships/image" Target="../media/image107.jpeg"/><Relationship Id="rId114" Type="http://schemas.openxmlformats.org/officeDocument/2006/relationships/image" Target="../media/image115.png"/><Relationship Id="rId119" Type="http://schemas.openxmlformats.org/officeDocument/2006/relationships/image" Target="../media/image120.jpeg"/><Relationship Id="rId127" Type="http://schemas.openxmlformats.org/officeDocument/2006/relationships/image" Target="../media/image128.png"/><Relationship Id="rId10" Type="http://schemas.openxmlformats.org/officeDocument/2006/relationships/image" Target="../media/image11.png"/><Relationship Id="rId31" Type="http://schemas.openxmlformats.org/officeDocument/2006/relationships/image" Target="../media/image32.png"/><Relationship Id="rId44" Type="http://schemas.openxmlformats.org/officeDocument/2006/relationships/image" Target="../media/image45.png"/><Relationship Id="rId52" Type="http://schemas.openxmlformats.org/officeDocument/2006/relationships/image" Target="../media/image53.png"/><Relationship Id="rId60" Type="http://schemas.openxmlformats.org/officeDocument/2006/relationships/image" Target="../media/image61.png"/><Relationship Id="rId65" Type="http://schemas.openxmlformats.org/officeDocument/2006/relationships/image" Target="../media/image66.png"/><Relationship Id="rId73" Type="http://schemas.openxmlformats.org/officeDocument/2006/relationships/image" Target="../media/image74.png"/><Relationship Id="rId78" Type="http://schemas.openxmlformats.org/officeDocument/2006/relationships/image" Target="../media/image79.png"/><Relationship Id="rId81" Type="http://schemas.openxmlformats.org/officeDocument/2006/relationships/image" Target="../media/image82.png"/><Relationship Id="rId86" Type="http://schemas.openxmlformats.org/officeDocument/2006/relationships/image" Target="../media/image87.png"/><Relationship Id="rId94" Type="http://schemas.openxmlformats.org/officeDocument/2006/relationships/image" Target="../media/image95.png"/><Relationship Id="rId99" Type="http://schemas.openxmlformats.org/officeDocument/2006/relationships/image" Target="../media/image100.png"/><Relationship Id="rId101" Type="http://schemas.openxmlformats.org/officeDocument/2006/relationships/image" Target="../media/image102.png"/><Relationship Id="rId122" Type="http://schemas.openxmlformats.org/officeDocument/2006/relationships/image" Target="../media/image123.png"/><Relationship Id="rId130" Type="http://schemas.openxmlformats.org/officeDocument/2006/relationships/image" Target="../media/image131.png"/><Relationship Id="rId135" Type="http://schemas.openxmlformats.org/officeDocument/2006/relationships/image" Target="../media/image13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3" Type="http://schemas.openxmlformats.org/officeDocument/2006/relationships/image" Target="../media/image14.png"/><Relationship Id="rId18" Type="http://schemas.openxmlformats.org/officeDocument/2006/relationships/image" Target="../media/image19.jpeg"/><Relationship Id="rId39" Type="http://schemas.openxmlformats.org/officeDocument/2006/relationships/image" Target="../media/image40.png"/><Relationship Id="rId109" Type="http://schemas.openxmlformats.org/officeDocument/2006/relationships/image" Target="../media/image110.png"/><Relationship Id="rId34" Type="http://schemas.openxmlformats.org/officeDocument/2006/relationships/image" Target="../media/image35.png"/><Relationship Id="rId50" Type="http://schemas.openxmlformats.org/officeDocument/2006/relationships/image" Target="../media/image51.png"/><Relationship Id="rId55" Type="http://schemas.openxmlformats.org/officeDocument/2006/relationships/image" Target="../media/image56.png"/><Relationship Id="rId76" Type="http://schemas.openxmlformats.org/officeDocument/2006/relationships/image" Target="../media/image77.png"/><Relationship Id="rId97" Type="http://schemas.openxmlformats.org/officeDocument/2006/relationships/image" Target="../media/image98.png"/><Relationship Id="rId104" Type="http://schemas.openxmlformats.org/officeDocument/2006/relationships/image" Target="../media/image105.jpeg"/><Relationship Id="rId120" Type="http://schemas.openxmlformats.org/officeDocument/2006/relationships/image" Target="../media/image121.png"/><Relationship Id="rId125" Type="http://schemas.openxmlformats.org/officeDocument/2006/relationships/image" Target="../media/image126.png"/><Relationship Id="rId7" Type="http://schemas.openxmlformats.org/officeDocument/2006/relationships/image" Target="../media/image8.png"/><Relationship Id="rId71" Type="http://schemas.openxmlformats.org/officeDocument/2006/relationships/image" Target="../media/image72.png"/><Relationship Id="rId92" Type="http://schemas.openxmlformats.org/officeDocument/2006/relationships/image" Target="../media/image93.png"/><Relationship Id="rId2" Type="http://schemas.openxmlformats.org/officeDocument/2006/relationships/image" Target="../media/image3.png"/><Relationship Id="rId29" Type="http://schemas.openxmlformats.org/officeDocument/2006/relationships/image" Target="../media/image30.png"/><Relationship Id="rId24" Type="http://schemas.openxmlformats.org/officeDocument/2006/relationships/image" Target="../media/image25.png"/><Relationship Id="rId40" Type="http://schemas.openxmlformats.org/officeDocument/2006/relationships/image" Target="../media/image41.png"/><Relationship Id="rId45" Type="http://schemas.openxmlformats.org/officeDocument/2006/relationships/image" Target="../media/image46.png"/><Relationship Id="rId66" Type="http://schemas.openxmlformats.org/officeDocument/2006/relationships/image" Target="../media/image67.jpeg"/><Relationship Id="rId87" Type="http://schemas.openxmlformats.org/officeDocument/2006/relationships/image" Target="../media/image88.png"/><Relationship Id="rId110" Type="http://schemas.openxmlformats.org/officeDocument/2006/relationships/image" Target="../media/image111.png"/><Relationship Id="rId115" Type="http://schemas.openxmlformats.org/officeDocument/2006/relationships/image" Target="../media/image116.jpeg"/><Relationship Id="rId131" Type="http://schemas.openxmlformats.org/officeDocument/2006/relationships/image" Target="../media/image132.png"/><Relationship Id="rId61" Type="http://schemas.openxmlformats.org/officeDocument/2006/relationships/image" Target="../media/image62.png"/><Relationship Id="rId82" Type="http://schemas.openxmlformats.org/officeDocument/2006/relationships/image" Target="../media/image83.png"/><Relationship Id="rId19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0.png"/><Relationship Id="rId4" Type="http://schemas.openxmlformats.org/officeDocument/2006/relationships/image" Target="../media/image1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92399" y="4410596"/>
            <a:ext cx="4536504" cy="411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rgbClr val="4022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1100" dirty="0">
                <a:solidFill>
                  <a:srgbClr val="4022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本应用手册按照重庆市</a:t>
            </a:r>
            <a:r>
              <a:rPr lang="en-US" altLang="zh-CN" sz="1100" dirty="0">
                <a:solidFill>
                  <a:srgbClr val="4022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100" dirty="0">
                <a:solidFill>
                  <a:srgbClr val="4022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高速公路服务区导向系统设计指南</a:t>
            </a:r>
            <a:r>
              <a:rPr lang="en-US" altLang="zh-CN" sz="1100" dirty="0">
                <a:solidFill>
                  <a:srgbClr val="4022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100" dirty="0">
                <a:solidFill>
                  <a:srgbClr val="4022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编写，旨在更好指导服务区导向系统在服务区新建、改扩建项目中的应用。</a:t>
            </a:r>
            <a:endParaRPr lang="en-US" altLang="zh-CN" sz="1100" dirty="0">
              <a:solidFill>
                <a:srgbClr val="40220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1100" dirty="0">
              <a:solidFill>
                <a:srgbClr val="40220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4022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本手册应配合</a:t>
            </a:r>
            <a:r>
              <a:rPr lang="en-US" altLang="zh-CN" sz="1100" dirty="0">
                <a:solidFill>
                  <a:srgbClr val="4022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1100" dirty="0">
                <a:solidFill>
                  <a:srgbClr val="4022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指南</a:t>
            </a:r>
            <a:r>
              <a:rPr lang="en-US" altLang="zh-CN" sz="1100" dirty="0">
                <a:solidFill>
                  <a:srgbClr val="4022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1100" dirty="0">
                <a:solidFill>
                  <a:srgbClr val="4022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使用，由重庆市交通局负责解释。</a:t>
            </a:r>
          </a:p>
          <a:p>
            <a:pPr>
              <a:lnSpc>
                <a:spcPct val="150000"/>
              </a:lnSpc>
            </a:pPr>
            <a:endParaRPr lang="zh-CN" altLang="en-US" sz="1100" dirty="0">
              <a:solidFill>
                <a:srgbClr val="40220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4022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 编 单 位： 重庆市交通局</a:t>
            </a: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4022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参 编 单 位： 重庆高速公路集团有限公司</a:t>
            </a: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4022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招商局重庆交通科研设计院有限公司</a:t>
            </a: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4022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招商局生态环保科技有限公司</a:t>
            </a:r>
            <a:endParaRPr lang="en-US" altLang="zh-CN" sz="1100" dirty="0">
              <a:solidFill>
                <a:srgbClr val="40220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4022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编委会成员：郝祎、曾德云、陈平、赵向阳</a:t>
            </a: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4022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主要起草人：邓曦、冯阳春、吴幔佳、王云、蔡左宁、吕鹏、张巳煜 、 </a:t>
            </a:r>
            <a:endParaRPr lang="en-US" altLang="zh-CN" sz="1100" dirty="0">
              <a:solidFill>
                <a:srgbClr val="40220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rgbClr val="4022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</a:t>
            </a:r>
            <a:r>
              <a:rPr lang="zh-CN" altLang="en-US" sz="1100" dirty="0">
                <a:solidFill>
                  <a:srgbClr val="4022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侯素绢、王俊、周畅、曾诚、何顺、王珍、陈帅、赵川、</a:t>
            </a:r>
            <a:endParaRPr lang="en-US" altLang="zh-CN" sz="1100" dirty="0">
              <a:solidFill>
                <a:srgbClr val="40220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4022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熊建波、余万玲、李艳梅、冯彦淋、柳守涛</a:t>
            </a: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4022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审 查 专 家： 俞舒、曾强、邓小燕、陶家全</a:t>
            </a:r>
          </a:p>
          <a:p>
            <a:pPr>
              <a:lnSpc>
                <a:spcPct val="150000"/>
              </a:lnSpc>
            </a:pPr>
            <a:endParaRPr lang="zh-CN" altLang="en-US" sz="1100" dirty="0">
              <a:solidFill>
                <a:srgbClr val="40220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530276"/>
            <a:ext cx="7561263" cy="1872208"/>
          </a:xfrm>
          <a:prstGeom prst="rect">
            <a:avLst/>
          </a:prstGeom>
          <a:solidFill>
            <a:srgbClr val="40220F"/>
          </a:solidFill>
        </p:spPr>
        <p:txBody>
          <a:bodyPr rtlCol="0" anchor="ctr"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 rot="18900000">
            <a:off x="541684" y="2226733"/>
            <a:ext cx="2651571" cy="1713324"/>
            <a:chOff x="3489296" y="4489443"/>
            <a:chExt cx="4643470" cy="3000395"/>
          </a:xfrm>
          <a:solidFill>
            <a:srgbClr val="BE9E7F"/>
          </a:solidFill>
        </p:grpSpPr>
        <p:sp>
          <p:nvSpPr>
            <p:cNvPr id="5" name="燕尾形 4"/>
            <p:cNvSpPr/>
            <p:nvPr/>
          </p:nvSpPr>
          <p:spPr>
            <a:xfrm>
              <a:off x="5275245" y="4489443"/>
              <a:ext cx="2857521" cy="3000395"/>
            </a:xfrm>
            <a:prstGeom prst="chevron">
              <a:avLst>
                <a:gd name="adj" fmla="val 5609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489296" y="5561014"/>
              <a:ext cx="3429024" cy="8572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00311" y="1026220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信息尺度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196455" y="1962324"/>
            <a:ext cx="1152128" cy="910314"/>
            <a:chOff x="1980431" y="1090677"/>
            <a:chExt cx="1152128" cy="910314"/>
          </a:xfrm>
        </p:grpSpPr>
        <p:sp>
          <p:nvSpPr>
            <p:cNvPr id="5" name="TextBox 4"/>
            <p:cNvSpPr txBox="1"/>
            <p:nvPr/>
          </p:nvSpPr>
          <p:spPr>
            <a:xfrm>
              <a:off x="1980431" y="1090677"/>
              <a:ext cx="1008112" cy="910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4000" dirty="0">
                  <a:latin typeface="交通标志专用字体" panose="02010800040101010101" pitchFamily="2" charset="-122"/>
                  <a:ea typeface="交通标志专用字体" panose="02010800040101010101" pitchFamily="2" charset="-122"/>
                </a:rPr>
                <a:t>模</a:t>
              </a:r>
              <a:endParaRPr lang="en-US" altLang="zh-CN" sz="4000" dirty="0">
                <a:latin typeface="交通标志专用字体" panose="02010800040101010101" pitchFamily="2" charset="-122"/>
                <a:ea typeface="交通标志专用字体" panose="02010800040101010101" pitchFamily="2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2702719" y="1390254"/>
              <a:ext cx="69800" cy="500062"/>
            </a:xfrm>
            <a:custGeom>
              <a:avLst/>
              <a:gdLst>
                <a:gd name="connsiteX0" fmla="*/ 0 w 440531"/>
                <a:gd name="connsiteY0" fmla="*/ 0 h 500062"/>
                <a:gd name="connsiteX1" fmla="*/ 438150 w 440531"/>
                <a:gd name="connsiteY1" fmla="*/ 0 h 500062"/>
                <a:gd name="connsiteX2" fmla="*/ 440531 w 440531"/>
                <a:gd name="connsiteY2" fmla="*/ 500062 h 500062"/>
                <a:gd name="connsiteX3" fmla="*/ 2381 w 440531"/>
                <a:gd name="connsiteY3" fmla="*/ 500062 h 500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0531" h="500062">
                  <a:moveTo>
                    <a:pt x="0" y="0"/>
                  </a:moveTo>
                  <a:lnTo>
                    <a:pt x="438150" y="0"/>
                  </a:lnTo>
                  <a:cubicBezTo>
                    <a:pt x="438944" y="166687"/>
                    <a:pt x="439737" y="333375"/>
                    <a:pt x="440531" y="500062"/>
                  </a:cubicBezTo>
                  <a:lnTo>
                    <a:pt x="2381" y="500062"/>
                  </a:ln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772519" y="1458268"/>
              <a:ext cx="360040" cy="3260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latin typeface="黑体" panose="02010609060101010101" pitchFamily="49" charset="-122"/>
                  <a:ea typeface="黑体" panose="02010609060101010101" pitchFamily="49" charset="-122"/>
                  <a:cs typeface="Arial" pitchFamily="34" charset="0"/>
                </a:rPr>
                <a:t>a</a:t>
              </a:r>
              <a:endParaRPr lang="en-US" altLang="zh-CN" sz="1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188343" y="1314252"/>
            <a:ext cx="3778250" cy="517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导向信息的尺度均以标准中文字字符高度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为基准尺寸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，不同场景中的信息最小尺度要求如下</a:t>
            </a: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719" y="3399857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车行导向</a:t>
            </a:r>
          </a:p>
        </p:txBody>
      </p:sp>
      <p:pic>
        <p:nvPicPr>
          <p:cNvPr id="3074" name="图片 68" descr="C:\Users\Administrator\AppData\Roaming\Tencent\Users\22725772\QQ\WinTemp\RichOle\MHPD479[QOBJ5KXG9{8JL2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4327" y="3325467"/>
            <a:ext cx="2881313" cy="230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3564607" y="3705891"/>
          <a:ext cx="3096344" cy="990110"/>
        </p:xfrm>
        <a:graphic>
          <a:graphicData uri="http://schemas.openxmlformats.org/drawingml/2006/table">
            <a:tbl>
              <a:tblPr/>
              <a:tblGrid>
                <a:gridCol w="5384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77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31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69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场景</a:t>
                      </a:r>
                    </a:p>
                  </a:txBody>
                  <a:tcPr marL="65395" marR="6539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设计车速</a:t>
                      </a:r>
                    </a:p>
                  </a:txBody>
                  <a:tcPr marL="65395" marR="6539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a</a:t>
                      </a:r>
                      <a:r>
                        <a:rPr lang="zh-CN" sz="1000" kern="100" dirty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（</a:t>
                      </a:r>
                      <a:r>
                        <a:rPr lang="en-US" sz="1000" kern="100" dirty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mm</a:t>
                      </a:r>
                      <a:r>
                        <a:rPr lang="zh-CN" sz="1000" kern="100" dirty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）</a:t>
                      </a:r>
                    </a:p>
                  </a:txBody>
                  <a:tcPr marL="65395" marR="6539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适用实例</a:t>
                      </a:r>
                    </a:p>
                  </a:txBody>
                  <a:tcPr marL="65395" marR="6539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0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主线</a:t>
                      </a:r>
                    </a:p>
                  </a:txBody>
                  <a:tcPr marL="65395" marR="6539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120km/h</a:t>
                      </a:r>
                      <a:endParaRPr lang="zh-CN" sz="100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5395" marR="6539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600</a:t>
                      </a:r>
                      <a:endParaRPr lang="zh-CN" sz="100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5395" marR="6539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预告</a:t>
                      </a:r>
                    </a:p>
                  </a:txBody>
                  <a:tcPr marL="65395" marR="6539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0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匝道</a:t>
                      </a:r>
                    </a:p>
                  </a:txBody>
                  <a:tcPr marL="65395" marR="6539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40km/h</a:t>
                      </a:r>
                      <a:endParaRPr lang="zh-CN" sz="100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5395" marR="6539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500</a:t>
                      </a:r>
                      <a:endParaRPr lang="zh-CN" sz="100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5395" marR="6539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入口、匝道限速</a:t>
                      </a:r>
                    </a:p>
                  </a:txBody>
                  <a:tcPr marL="65395" marR="6539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>
                        <a:alpha val="3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02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场地</a:t>
                      </a:r>
                    </a:p>
                  </a:txBody>
                  <a:tcPr marL="65395" marR="6539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5km/h</a:t>
                      </a:r>
                      <a:endParaRPr lang="zh-CN" sz="100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5395" marR="6539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300</a:t>
                      </a:r>
                      <a:endParaRPr lang="zh-CN" sz="100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5395" marR="6539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分流、位置</a:t>
                      </a:r>
                    </a:p>
                  </a:txBody>
                  <a:tcPr marL="65395" marR="6539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075" name="图片 72" descr="C:\Users\Administrator\AppData\Roaming\Tencent\Users\22725772\QQ\WinTemp\RichOle\X)}585AX4CHAV41YY$FQNR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0496" y="6456188"/>
            <a:ext cx="2830032" cy="2346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3564608" y="6712225"/>
          <a:ext cx="3096344" cy="1832195"/>
        </p:xfrm>
        <a:graphic>
          <a:graphicData uri="http://schemas.openxmlformats.org/drawingml/2006/table">
            <a:tbl>
              <a:tblPr/>
              <a:tblGrid>
                <a:gridCol w="5040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01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091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场景</a:t>
                      </a:r>
                    </a:p>
                  </a:txBody>
                  <a:tcPr marL="65395" marR="6539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设计视距</a:t>
                      </a:r>
                    </a:p>
                  </a:txBody>
                  <a:tcPr marL="65395" marR="6539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a</a:t>
                      </a:r>
                      <a:r>
                        <a:rPr lang="zh-CN" sz="1000" kern="100" dirty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（</a:t>
                      </a:r>
                      <a:r>
                        <a:rPr lang="en-US" sz="1000" kern="100" dirty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mm</a:t>
                      </a:r>
                      <a:r>
                        <a:rPr lang="zh-CN" sz="1000" kern="100" dirty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）</a:t>
                      </a:r>
                    </a:p>
                  </a:txBody>
                  <a:tcPr marL="65395" marR="6539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适用实例</a:t>
                      </a:r>
                    </a:p>
                  </a:txBody>
                  <a:tcPr marL="65395" marR="6539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56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场地</a:t>
                      </a:r>
                    </a:p>
                  </a:txBody>
                  <a:tcPr marL="65395" marR="6539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10m</a:t>
                      </a:r>
                      <a:endParaRPr lang="zh-CN" sz="100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5395" marR="6539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40</a:t>
                      </a:r>
                      <a:endParaRPr lang="zh-CN" sz="100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5395" marR="6539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导向、提示</a:t>
                      </a:r>
                    </a:p>
                  </a:txBody>
                  <a:tcPr marL="65395" marR="6539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56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20m</a:t>
                      </a:r>
                      <a:endParaRPr lang="zh-CN" sz="100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5395" marR="6539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80</a:t>
                      </a:r>
                      <a:endParaRPr lang="zh-CN" sz="100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5395" marR="6539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主要位置</a:t>
                      </a:r>
                    </a:p>
                  </a:txBody>
                  <a:tcPr marL="65395" marR="6539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>
                        <a:alpha val="3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566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室内</a:t>
                      </a:r>
                    </a:p>
                  </a:txBody>
                  <a:tcPr marL="65395" marR="6539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2m</a:t>
                      </a:r>
                      <a:endParaRPr lang="zh-CN" sz="10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5395" marR="6539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8</a:t>
                      </a:r>
                      <a:endParaRPr lang="zh-CN" sz="100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5395" marR="6539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次要提示</a:t>
                      </a:r>
                    </a:p>
                  </a:txBody>
                  <a:tcPr marL="65395" marR="6539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532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5m</a:t>
                      </a:r>
                      <a:endParaRPr lang="zh-CN" sz="100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5395" marR="6539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20</a:t>
                      </a:r>
                      <a:endParaRPr lang="zh-CN" sz="100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5395" marR="6539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导向、次要位置、主要提示</a:t>
                      </a:r>
                    </a:p>
                  </a:txBody>
                  <a:tcPr marL="65395" marR="6539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>
                        <a:alpha val="3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56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10m</a:t>
                      </a:r>
                      <a:endParaRPr lang="zh-CN" sz="10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5395" marR="6539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40</a:t>
                      </a:r>
                      <a:endParaRPr lang="zh-CN" sz="10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5395" marR="6539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公厕等主要位置</a:t>
                      </a:r>
                    </a:p>
                  </a:txBody>
                  <a:tcPr marL="65395" marR="65395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4572719" y="6424193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人行导向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44927" y="9955212"/>
            <a:ext cx="936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A</a:t>
            </a:r>
            <a:endParaRPr lang="zh-CN" altLang="en-US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08823" y="162124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基本规定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084887" y="522164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设施设置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5508823" y="162124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基本规定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084887" y="522164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安全因素</a:t>
            </a:r>
          </a:p>
        </p:txBody>
      </p:sp>
      <p:sp>
        <p:nvSpPr>
          <p:cNvPr id="8" name="矩形 7"/>
          <p:cNvSpPr/>
          <p:nvPr/>
        </p:nvSpPr>
        <p:spPr>
          <a:xfrm>
            <a:off x="1476375" y="1458640"/>
            <a:ext cx="3600400" cy="517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导向设施的电气安全应符合《低压配电设计规范》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GB50054-2011</a:t>
            </a: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中第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章要求。</a:t>
            </a:r>
          </a:p>
        </p:txBody>
      </p:sp>
      <p:pic>
        <p:nvPicPr>
          <p:cNvPr id="4097" name="图片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4367" y="2538388"/>
            <a:ext cx="2808312" cy="1708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1188343" y="4914652"/>
            <a:ext cx="2304256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场地导向设施的基础宜设置在绿化带、人行道或人行广场上。直接设置在车行路面上的标志应设于标线安全岛内，且必须在标志周边设置防撞护栏。护栏防撞等级为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级，护栏顶部高度应高出路面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0.6m</a:t>
            </a: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，并贴黄黑间条反光膜。</a:t>
            </a:r>
          </a:p>
        </p:txBody>
      </p:sp>
      <p:pic>
        <p:nvPicPr>
          <p:cNvPr id="4098" name="图片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0631" y="5095120"/>
            <a:ext cx="2597795" cy="1315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3420591" y="7146900"/>
            <a:ext cx="2842146" cy="748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室内外人行环境中设置的落地类导向设施宜设置防护圈或加强立柱，防止人员碰撞。立柱边角半径应≥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8mm</a:t>
            </a: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，避免碰撞造成人身伤害。</a:t>
            </a:r>
          </a:p>
        </p:txBody>
      </p:sp>
      <p:sp>
        <p:nvSpPr>
          <p:cNvPr id="13" name="矩形 12"/>
          <p:cNvSpPr/>
          <p:nvPr/>
        </p:nvSpPr>
        <p:spPr>
          <a:xfrm>
            <a:off x="4500711" y="2898428"/>
            <a:ext cx="1944216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导向设施本身不应影响车行、人行交通，服务区车行范围内应确保每车道≥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5.5m</a:t>
            </a: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的通行净高，人行区域内应确保≥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2.4m</a:t>
            </a: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的通行净高。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05697" y="1386632"/>
            <a:ext cx="8191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40471" y="7290916"/>
            <a:ext cx="8191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1548383" y="8659068"/>
            <a:ext cx="2592288" cy="748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当采用光线式、投影式等直接光源型导向设施时，不应产生眩光，不应对驾车人员观察其它场地信息的视线产生干扰。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6495" y="3474492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 统 构 成</a:t>
            </a:r>
          </a:p>
        </p:txBody>
      </p:sp>
      <p:sp>
        <p:nvSpPr>
          <p:cNvPr id="4" name="对角圆角矩形 3"/>
          <p:cNvSpPr/>
          <p:nvPr/>
        </p:nvSpPr>
        <p:spPr>
          <a:xfrm>
            <a:off x="4860751" y="4456887"/>
            <a:ext cx="1512168" cy="262315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C9A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sz="12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服务区规模等级</a:t>
            </a:r>
          </a:p>
        </p:txBody>
      </p:sp>
      <p:sp>
        <p:nvSpPr>
          <p:cNvPr id="5" name="对角圆角矩形 4"/>
          <p:cNvSpPr/>
          <p:nvPr/>
        </p:nvSpPr>
        <p:spPr>
          <a:xfrm>
            <a:off x="4860751" y="4981517"/>
            <a:ext cx="1512168" cy="262315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C9A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sz="12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导向系统构成</a:t>
            </a:r>
          </a:p>
        </p:txBody>
      </p:sp>
      <p:sp>
        <p:nvSpPr>
          <p:cNvPr id="20" name="对角圆角矩形 19"/>
          <p:cNvSpPr/>
          <p:nvPr/>
        </p:nvSpPr>
        <p:spPr>
          <a:xfrm>
            <a:off x="4860751" y="5490716"/>
            <a:ext cx="1512168" cy="262315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C9A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sz="12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系统布局示例</a:t>
            </a:r>
          </a:p>
        </p:txBody>
      </p:sp>
      <p:sp>
        <p:nvSpPr>
          <p:cNvPr id="22" name="对角圆角矩形 21"/>
          <p:cNvSpPr/>
          <p:nvPr/>
        </p:nvSpPr>
        <p:spPr>
          <a:xfrm>
            <a:off x="4860751" y="5994772"/>
            <a:ext cx="1512168" cy="262315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C9A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sz="12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用户流程</a:t>
            </a:r>
          </a:p>
        </p:txBody>
      </p:sp>
      <p:sp>
        <p:nvSpPr>
          <p:cNvPr id="7" name="对角圆角矩形 6"/>
          <p:cNvSpPr/>
          <p:nvPr/>
        </p:nvSpPr>
        <p:spPr>
          <a:xfrm>
            <a:off x="4860751" y="6498828"/>
            <a:ext cx="1512168" cy="262315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C9A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sz="12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设置原则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5508823" y="162124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系统构成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580831" y="522164"/>
            <a:ext cx="1368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服务区规模等级</a:t>
            </a:r>
          </a:p>
        </p:txBody>
      </p:sp>
      <p:sp>
        <p:nvSpPr>
          <p:cNvPr id="5" name="矩形 4"/>
          <p:cNvSpPr/>
          <p:nvPr/>
        </p:nvSpPr>
        <p:spPr>
          <a:xfrm>
            <a:off x="972319" y="1170236"/>
            <a:ext cx="3528392" cy="60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      按照</a:t>
            </a:r>
            <a:r>
              <a:rPr lang="zh-CN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《新建高速公路服务设施规划》，</a:t>
            </a: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重庆市境内</a:t>
            </a:r>
            <a:r>
              <a:rPr lang="zh-CN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服务区按其规模等级划分为三类</a:t>
            </a: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188343" y="2034332"/>
          <a:ext cx="5256584" cy="1944215"/>
        </p:xfrm>
        <a:graphic>
          <a:graphicData uri="http://schemas.openxmlformats.org/drawingml/2006/table">
            <a:tbl>
              <a:tblPr/>
              <a:tblGrid>
                <a:gridCol w="10513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64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65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0225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77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设施类型</a:t>
                      </a:r>
                      <a:endParaRPr lang="zh-CN" sz="1200" kern="100" dirty="0"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双侧用地</a:t>
                      </a:r>
                      <a:endParaRPr lang="zh-CN" sz="1200" kern="100" dirty="0"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（亩）</a:t>
                      </a:r>
                      <a:endParaRPr lang="zh-CN" sz="1200" kern="100" dirty="0"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200" kern="0" dirty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双侧</a:t>
                      </a:r>
                      <a:r>
                        <a:rPr lang="zh-CN" sz="1200" kern="0" dirty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建筑面积</a:t>
                      </a:r>
                      <a:endParaRPr lang="zh-CN" sz="1200" kern="100" dirty="0"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（</a:t>
                      </a:r>
                      <a:r>
                        <a:rPr lang="en-US" sz="1200" kern="0" dirty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m</a:t>
                      </a:r>
                      <a:r>
                        <a:rPr lang="en-US" sz="1200" kern="0" baseline="30000" dirty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2</a:t>
                      </a:r>
                      <a:r>
                        <a:rPr lang="zh-CN" sz="1200" kern="0" dirty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）</a:t>
                      </a:r>
                      <a:endParaRPr lang="zh-CN" sz="1200" kern="100" dirty="0"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200" kern="0" dirty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特征</a:t>
                      </a:r>
                      <a:endParaRPr lang="zh-CN" sz="1200" kern="100" dirty="0"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88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A</a:t>
                      </a:r>
                      <a:r>
                        <a:rPr lang="zh-CN" sz="1200" kern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类服务区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160-300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7000-12000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  </a:t>
                      </a:r>
                      <a:r>
                        <a:rPr lang="zh-CN" sz="1200" kern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中心服务区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88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B</a:t>
                      </a:r>
                      <a:r>
                        <a:rPr lang="zh-CN" sz="1200" kern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类服务区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80-160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5000-9000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  </a:t>
                      </a:r>
                      <a:r>
                        <a:rPr lang="zh-CN" sz="1200" kern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普通服务区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>
                        <a:alpha val="3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88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kern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P</a:t>
                      </a:r>
                      <a:r>
                        <a:rPr lang="zh-CN" altLang="en-US" sz="1200" kern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类</a:t>
                      </a:r>
                      <a:r>
                        <a:rPr lang="zh-CN" sz="1200" kern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停车区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30-50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1200-2400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  </a:t>
                      </a:r>
                      <a:r>
                        <a:rPr lang="zh-CN" altLang="en-US" sz="1200" kern="0" dirty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停车区</a:t>
                      </a:r>
                      <a:endParaRPr lang="zh-CN" sz="1200" kern="10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0220F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972319" y="4217917"/>
            <a:ext cx="5616624" cy="336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      导向系统的构成应与服务区规模相匹配。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对角圆角矩形 59"/>
          <p:cNvSpPr/>
          <p:nvPr/>
        </p:nvSpPr>
        <p:spPr>
          <a:xfrm flipH="1">
            <a:off x="2484487" y="2765248"/>
            <a:ext cx="2016224" cy="342000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40220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altLang="zh-CN" sz="1200" noProof="1">
                <a:solidFill>
                  <a:schemeClr val="bg1">
                    <a:lumMod val="8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1200" noProof="1">
                <a:solidFill>
                  <a:schemeClr val="bg1">
                    <a:lumMod val="8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发光灯箱字</a:t>
            </a:r>
          </a:p>
        </p:txBody>
      </p:sp>
      <p:sp>
        <p:nvSpPr>
          <p:cNvPr id="48" name="对角圆角矩形 47"/>
          <p:cNvSpPr/>
          <p:nvPr/>
        </p:nvSpPr>
        <p:spPr>
          <a:xfrm flipH="1">
            <a:off x="2484487" y="4563865"/>
            <a:ext cx="2016224" cy="262315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C9A06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altLang="zh-CN" sz="1000" noProof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1000" noProof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标线、标牌</a:t>
            </a:r>
          </a:p>
        </p:txBody>
      </p:sp>
      <p:sp>
        <p:nvSpPr>
          <p:cNvPr id="42" name="对角圆角矩形 41"/>
          <p:cNvSpPr/>
          <p:nvPr/>
        </p:nvSpPr>
        <p:spPr>
          <a:xfrm flipH="1">
            <a:off x="2484487" y="3864359"/>
            <a:ext cx="2016224" cy="262315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C9A06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l" defTabSz="914400" rtl="0" eaLnBrk="1" latinLnBrk="0" hangingPunct="1"/>
            <a:r>
              <a:rPr lang="en-US" altLang="zh-CN" sz="1000" kern="1200" noProof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1000" kern="1200" noProof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标牌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12279" y="162124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系统构成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84287" y="522164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导向系统构成</a:t>
            </a:r>
          </a:p>
        </p:txBody>
      </p:sp>
      <p:sp>
        <p:nvSpPr>
          <p:cNvPr id="23" name="对角圆角矩形 22"/>
          <p:cNvSpPr/>
          <p:nvPr/>
        </p:nvSpPr>
        <p:spPr>
          <a:xfrm>
            <a:off x="1476375" y="2765248"/>
            <a:ext cx="1224136" cy="34302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4022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sz="1400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标识</a:t>
            </a:r>
          </a:p>
        </p:txBody>
      </p:sp>
      <p:sp>
        <p:nvSpPr>
          <p:cNvPr id="24" name="对角圆角矩形 23"/>
          <p:cNvSpPr/>
          <p:nvPr/>
        </p:nvSpPr>
        <p:spPr>
          <a:xfrm>
            <a:off x="1476375" y="3433894"/>
            <a:ext cx="1257766" cy="34302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4022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sz="1400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车行导向</a:t>
            </a:r>
          </a:p>
        </p:txBody>
      </p:sp>
      <p:sp>
        <p:nvSpPr>
          <p:cNvPr id="25" name="对角圆角矩形 24"/>
          <p:cNvSpPr/>
          <p:nvPr/>
        </p:nvSpPr>
        <p:spPr>
          <a:xfrm flipH="1">
            <a:off x="1563813" y="3864359"/>
            <a:ext cx="1136698" cy="262315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C9A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l" defTabSz="914400" rtl="0" eaLnBrk="1" latinLnBrk="0" hangingPunct="1"/>
            <a:r>
              <a:rPr lang="zh-CN" altLang="en-US" sz="1200" kern="12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预告</a:t>
            </a:r>
          </a:p>
        </p:txBody>
      </p:sp>
      <p:sp>
        <p:nvSpPr>
          <p:cNvPr id="26" name="对角圆角矩形 25"/>
          <p:cNvSpPr/>
          <p:nvPr/>
        </p:nvSpPr>
        <p:spPr>
          <a:xfrm flipH="1">
            <a:off x="1563813" y="4214112"/>
            <a:ext cx="1136698" cy="262315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C9A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l" defTabSz="914400" rtl="0" eaLnBrk="1" latinLnBrk="0" hangingPunct="1"/>
            <a:r>
              <a:rPr lang="zh-CN" altLang="en-US" sz="1200" kern="12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入口</a:t>
            </a:r>
          </a:p>
        </p:txBody>
      </p:sp>
      <p:sp>
        <p:nvSpPr>
          <p:cNvPr id="27" name="对角圆角矩形 26"/>
          <p:cNvSpPr/>
          <p:nvPr/>
        </p:nvSpPr>
        <p:spPr>
          <a:xfrm flipH="1">
            <a:off x="1563813" y="4563865"/>
            <a:ext cx="1136698" cy="262315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C9A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l" defTabSz="914400" rtl="0" eaLnBrk="1" latinLnBrk="0" hangingPunct="1"/>
            <a:r>
              <a:rPr lang="zh-CN" altLang="en-US" sz="1200" kern="12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分流</a:t>
            </a:r>
          </a:p>
        </p:txBody>
      </p:sp>
      <p:sp>
        <p:nvSpPr>
          <p:cNvPr id="28" name="对角圆角矩形 27"/>
          <p:cNvSpPr/>
          <p:nvPr/>
        </p:nvSpPr>
        <p:spPr>
          <a:xfrm flipH="1">
            <a:off x="1563813" y="4913618"/>
            <a:ext cx="1136698" cy="262315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C9A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l" defTabSz="914400" rtl="0" eaLnBrk="1" latinLnBrk="0" hangingPunct="1"/>
            <a:r>
              <a:rPr lang="zh-CN" altLang="en-US" sz="1200" kern="12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停车位</a:t>
            </a:r>
          </a:p>
        </p:txBody>
      </p:sp>
      <p:sp>
        <p:nvSpPr>
          <p:cNvPr id="29" name="对角圆角矩形 28"/>
          <p:cNvSpPr/>
          <p:nvPr/>
        </p:nvSpPr>
        <p:spPr>
          <a:xfrm flipH="1">
            <a:off x="1563813" y="5263371"/>
            <a:ext cx="1136698" cy="262315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C9A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l" defTabSz="914400" rtl="0" eaLnBrk="1" latinLnBrk="0" hangingPunct="1"/>
            <a:r>
              <a:rPr lang="zh-CN" altLang="en-US" sz="1200" kern="12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警示提示</a:t>
            </a:r>
          </a:p>
        </p:txBody>
      </p:sp>
      <p:sp>
        <p:nvSpPr>
          <p:cNvPr id="30" name="对角圆角矩形 29"/>
          <p:cNvSpPr/>
          <p:nvPr/>
        </p:nvSpPr>
        <p:spPr>
          <a:xfrm>
            <a:off x="1476375" y="5897596"/>
            <a:ext cx="1257766" cy="343027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4022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sz="1400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人行导向</a:t>
            </a:r>
          </a:p>
        </p:txBody>
      </p:sp>
      <p:sp>
        <p:nvSpPr>
          <p:cNvPr id="31" name="对角圆角矩形 30"/>
          <p:cNvSpPr/>
          <p:nvPr/>
        </p:nvSpPr>
        <p:spPr>
          <a:xfrm flipH="1">
            <a:off x="1563813" y="6328061"/>
            <a:ext cx="1136698" cy="262315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C9A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l" defTabSz="914400" rtl="0" eaLnBrk="1" latinLnBrk="0" hangingPunct="1"/>
            <a:r>
              <a:rPr lang="zh-CN" altLang="en-US" sz="1200" kern="12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场地指向</a:t>
            </a:r>
          </a:p>
        </p:txBody>
      </p:sp>
      <p:sp>
        <p:nvSpPr>
          <p:cNvPr id="32" name="对角圆角矩形 31"/>
          <p:cNvSpPr/>
          <p:nvPr/>
        </p:nvSpPr>
        <p:spPr>
          <a:xfrm flipH="1">
            <a:off x="1563813" y="6677814"/>
            <a:ext cx="1136698" cy="262315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C9A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l" defTabSz="914400" rtl="0" eaLnBrk="1" latinLnBrk="0" hangingPunct="1"/>
            <a:r>
              <a:rPr lang="zh-CN" altLang="en-US" sz="1200" kern="12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场地位置</a:t>
            </a:r>
          </a:p>
        </p:txBody>
      </p:sp>
      <p:sp>
        <p:nvSpPr>
          <p:cNvPr id="33" name="对角圆角矩形 32"/>
          <p:cNvSpPr/>
          <p:nvPr/>
        </p:nvSpPr>
        <p:spPr>
          <a:xfrm flipH="1">
            <a:off x="1563813" y="7027567"/>
            <a:ext cx="1136698" cy="262315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C9A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l" defTabSz="914400" rtl="0" eaLnBrk="1" latinLnBrk="0" hangingPunct="1"/>
            <a:r>
              <a:rPr lang="zh-CN" altLang="en-US" sz="1200" kern="12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场地提示</a:t>
            </a:r>
          </a:p>
        </p:txBody>
      </p:sp>
      <p:sp>
        <p:nvSpPr>
          <p:cNvPr id="34" name="对角圆角矩形 33"/>
          <p:cNvSpPr/>
          <p:nvPr/>
        </p:nvSpPr>
        <p:spPr>
          <a:xfrm flipH="1">
            <a:off x="1563813" y="7377321"/>
            <a:ext cx="1136698" cy="262315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C9A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l" defTabSz="914400" rtl="0" eaLnBrk="1" latinLnBrk="0" hangingPunct="1"/>
            <a:r>
              <a:rPr lang="zh-CN" altLang="en-US" sz="1200" kern="12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综合信息</a:t>
            </a:r>
          </a:p>
        </p:txBody>
      </p:sp>
      <p:sp>
        <p:nvSpPr>
          <p:cNvPr id="35" name="对角圆角矩形 34"/>
          <p:cNvSpPr/>
          <p:nvPr/>
        </p:nvSpPr>
        <p:spPr>
          <a:xfrm flipH="1">
            <a:off x="1563813" y="7727074"/>
            <a:ext cx="1136698" cy="262315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C9A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l" defTabSz="914400" rtl="0" eaLnBrk="1" latinLnBrk="0" hangingPunct="1"/>
            <a:r>
              <a:rPr lang="zh-CN" altLang="en-US" sz="1200" kern="12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室内指向</a:t>
            </a:r>
          </a:p>
        </p:txBody>
      </p:sp>
      <p:sp>
        <p:nvSpPr>
          <p:cNvPr id="39" name="对角圆角矩形 38"/>
          <p:cNvSpPr/>
          <p:nvPr/>
        </p:nvSpPr>
        <p:spPr>
          <a:xfrm flipH="1">
            <a:off x="1563813" y="8076827"/>
            <a:ext cx="1136698" cy="262315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C9A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l" defTabSz="914400" rtl="0" eaLnBrk="1" latinLnBrk="0" hangingPunct="1"/>
            <a:r>
              <a:rPr lang="zh-CN" altLang="en-US" sz="1200" kern="12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室内位置</a:t>
            </a:r>
          </a:p>
        </p:txBody>
      </p:sp>
      <p:sp>
        <p:nvSpPr>
          <p:cNvPr id="40" name="对角圆角矩形 39"/>
          <p:cNvSpPr/>
          <p:nvPr/>
        </p:nvSpPr>
        <p:spPr>
          <a:xfrm flipH="1">
            <a:off x="1563813" y="8426580"/>
            <a:ext cx="1136698" cy="262315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C9A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l" defTabSz="914400" rtl="0" eaLnBrk="1" latinLnBrk="0" hangingPunct="1"/>
            <a:r>
              <a:rPr lang="zh-CN" altLang="en-US" sz="1200" kern="12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室内提示</a:t>
            </a:r>
          </a:p>
        </p:txBody>
      </p:sp>
      <p:sp>
        <p:nvSpPr>
          <p:cNvPr id="41" name="对角圆角矩形 40"/>
          <p:cNvSpPr/>
          <p:nvPr/>
        </p:nvSpPr>
        <p:spPr>
          <a:xfrm flipH="1">
            <a:off x="1563813" y="8776333"/>
            <a:ext cx="1136698" cy="262315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C9A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l" defTabSz="914400" rtl="0" eaLnBrk="1" latinLnBrk="0" hangingPunct="1"/>
            <a:r>
              <a:rPr lang="zh-CN" altLang="en-US" sz="1200" kern="12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消防疏散</a:t>
            </a:r>
          </a:p>
        </p:txBody>
      </p:sp>
      <p:sp>
        <p:nvSpPr>
          <p:cNvPr id="43" name="对角圆角矩形 42"/>
          <p:cNvSpPr/>
          <p:nvPr/>
        </p:nvSpPr>
        <p:spPr>
          <a:xfrm flipH="1">
            <a:off x="4572719" y="3864359"/>
            <a:ext cx="2016224" cy="262315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C9A06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100" kern="12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en-US" altLang="zh-CN" sz="11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11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        ●</a:t>
            </a:r>
            <a:endParaRPr lang="zh-CN" altLang="en-US" sz="1100" kern="1200" noProof="1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" name="对角圆角矩形 43"/>
          <p:cNvSpPr/>
          <p:nvPr/>
        </p:nvSpPr>
        <p:spPr>
          <a:xfrm flipH="1">
            <a:off x="2484487" y="4214112"/>
            <a:ext cx="2016224" cy="262315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C9A06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altLang="zh-CN" sz="1000" noProof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1000" noProof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标线、造型标志</a:t>
            </a:r>
          </a:p>
        </p:txBody>
      </p:sp>
      <p:sp>
        <p:nvSpPr>
          <p:cNvPr id="45" name="对角圆角矩形 44"/>
          <p:cNvSpPr/>
          <p:nvPr/>
        </p:nvSpPr>
        <p:spPr>
          <a:xfrm flipH="1">
            <a:off x="4572719" y="4214112"/>
            <a:ext cx="2016224" cy="262315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C9A06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1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en-US" altLang="zh-CN" sz="11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11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        ●</a:t>
            </a:r>
          </a:p>
        </p:txBody>
      </p:sp>
      <p:sp>
        <p:nvSpPr>
          <p:cNvPr id="49" name="对角圆角矩形 48"/>
          <p:cNvSpPr/>
          <p:nvPr/>
        </p:nvSpPr>
        <p:spPr>
          <a:xfrm flipH="1">
            <a:off x="4572719" y="4563865"/>
            <a:ext cx="2016224" cy="262315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C9A06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1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en-US" altLang="zh-CN" sz="11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11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        ○</a:t>
            </a:r>
          </a:p>
        </p:txBody>
      </p:sp>
      <p:sp>
        <p:nvSpPr>
          <p:cNvPr id="56" name="对角圆角矩形 55"/>
          <p:cNvSpPr/>
          <p:nvPr/>
        </p:nvSpPr>
        <p:spPr>
          <a:xfrm flipH="1">
            <a:off x="2484487" y="4913618"/>
            <a:ext cx="2016224" cy="262315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C9A06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altLang="zh-CN" sz="1000" noProof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1000" noProof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标线、标牌</a:t>
            </a:r>
          </a:p>
        </p:txBody>
      </p:sp>
      <p:sp>
        <p:nvSpPr>
          <p:cNvPr id="57" name="对角圆角矩形 56"/>
          <p:cNvSpPr/>
          <p:nvPr/>
        </p:nvSpPr>
        <p:spPr>
          <a:xfrm flipH="1">
            <a:off x="2484487" y="5263371"/>
            <a:ext cx="2016224" cy="262315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C9A06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altLang="zh-CN" sz="1000" noProof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1000" noProof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标牌</a:t>
            </a:r>
          </a:p>
        </p:txBody>
      </p:sp>
      <p:sp>
        <p:nvSpPr>
          <p:cNvPr id="58" name="对角圆角矩形 57"/>
          <p:cNvSpPr/>
          <p:nvPr/>
        </p:nvSpPr>
        <p:spPr>
          <a:xfrm flipH="1">
            <a:off x="4572719" y="4913618"/>
            <a:ext cx="2016224" cy="262315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C9A06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1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en-US" altLang="zh-CN" sz="11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11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        ●</a:t>
            </a:r>
          </a:p>
        </p:txBody>
      </p:sp>
      <p:sp>
        <p:nvSpPr>
          <p:cNvPr id="59" name="对角圆角矩形 58"/>
          <p:cNvSpPr/>
          <p:nvPr/>
        </p:nvSpPr>
        <p:spPr>
          <a:xfrm flipH="1">
            <a:off x="4572719" y="5263371"/>
            <a:ext cx="2016224" cy="262315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C9A06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1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en-US" altLang="zh-CN" sz="11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11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        ●</a:t>
            </a:r>
          </a:p>
        </p:txBody>
      </p:sp>
      <p:sp>
        <p:nvSpPr>
          <p:cNvPr id="61" name="对角圆角矩形 60"/>
          <p:cNvSpPr/>
          <p:nvPr/>
        </p:nvSpPr>
        <p:spPr>
          <a:xfrm flipH="1">
            <a:off x="4572719" y="2765248"/>
            <a:ext cx="2016224" cy="342000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40220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4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en-US" altLang="zh-CN" sz="14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14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      ●</a:t>
            </a:r>
          </a:p>
        </p:txBody>
      </p:sp>
      <p:sp>
        <p:nvSpPr>
          <p:cNvPr id="64" name="对角圆角矩形 63"/>
          <p:cNvSpPr/>
          <p:nvPr/>
        </p:nvSpPr>
        <p:spPr>
          <a:xfrm flipH="1">
            <a:off x="2484487" y="6328061"/>
            <a:ext cx="2016224" cy="262315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C9A06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altLang="zh-CN" sz="1000" noProof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1000" noProof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标牌、地面</a:t>
            </a:r>
          </a:p>
        </p:txBody>
      </p:sp>
      <p:sp>
        <p:nvSpPr>
          <p:cNvPr id="65" name="对角圆角矩形 64"/>
          <p:cNvSpPr/>
          <p:nvPr/>
        </p:nvSpPr>
        <p:spPr>
          <a:xfrm flipH="1">
            <a:off x="4572719" y="6328061"/>
            <a:ext cx="2016224" cy="262315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C9A06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1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en-US" altLang="zh-CN" sz="11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11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        ○</a:t>
            </a:r>
          </a:p>
        </p:txBody>
      </p:sp>
      <p:sp>
        <p:nvSpPr>
          <p:cNvPr id="66" name="对角圆角矩形 65"/>
          <p:cNvSpPr/>
          <p:nvPr/>
        </p:nvSpPr>
        <p:spPr>
          <a:xfrm flipH="1">
            <a:off x="2484487" y="6677814"/>
            <a:ext cx="2016224" cy="262315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C9A06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altLang="zh-CN" sz="1000" noProof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1000" noProof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标牌、附着</a:t>
            </a:r>
          </a:p>
        </p:txBody>
      </p:sp>
      <p:sp>
        <p:nvSpPr>
          <p:cNvPr id="67" name="对角圆角矩形 66"/>
          <p:cNvSpPr/>
          <p:nvPr/>
        </p:nvSpPr>
        <p:spPr>
          <a:xfrm flipH="1">
            <a:off x="4572719" y="6677814"/>
            <a:ext cx="2016224" cy="262315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C9A06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1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en-US" altLang="zh-CN" sz="11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11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        ●</a:t>
            </a:r>
          </a:p>
        </p:txBody>
      </p:sp>
      <p:sp>
        <p:nvSpPr>
          <p:cNvPr id="68" name="对角圆角矩形 67"/>
          <p:cNvSpPr/>
          <p:nvPr/>
        </p:nvSpPr>
        <p:spPr>
          <a:xfrm flipH="1">
            <a:off x="2484487" y="7027567"/>
            <a:ext cx="2016224" cy="262315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C9A06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altLang="zh-CN" sz="1000" noProof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1000" noProof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标牌、附着</a:t>
            </a:r>
          </a:p>
        </p:txBody>
      </p:sp>
      <p:sp>
        <p:nvSpPr>
          <p:cNvPr id="69" name="对角圆角矩形 68"/>
          <p:cNvSpPr/>
          <p:nvPr/>
        </p:nvSpPr>
        <p:spPr>
          <a:xfrm flipH="1">
            <a:off x="4572719" y="7027567"/>
            <a:ext cx="2016224" cy="262315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C9A06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1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en-US" altLang="zh-CN" sz="11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11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        ●</a:t>
            </a:r>
          </a:p>
        </p:txBody>
      </p:sp>
      <p:sp>
        <p:nvSpPr>
          <p:cNvPr id="70" name="对角圆角矩形 69"/>
          <p:cNvSpPr/>
          <p:nvPr/>
        </p:nvSpPr>
        <p:spPr>
          <a:xfrm flipH="1">
            <a:off x="2484487" y="7377321"/>
            <a:ext cx="2016224" cy="262315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C9A06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altLang="zh-CN" sz="1000" noProof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1000" noProof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标牌</a:t>
            </a:r>
          </a:p>
        </p:txBody>
      </p:sp>
      <p:sp>
        <p:nvSpPr>
          <p:cNvPr id="71" name="对角圆角矩形 70"/>
          <p:cNvSpPr/>
          <p:nvPr/>
        </p:nvSpPr>
        <p:spPr>
          <a:xfrm flipH="1">
            <a:off x="4572719" y="7377321"/>
            <a:ext cx="2016224" cy="262315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C9A06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1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en-US" altLang="zh-CN" sz="11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11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        ●</a:t>
            </a:r>
          </a:p>
        </p:txBody>
      </p:sp>
      <p:sp>
        <p:nvSpPr>
          <p:cNvPr id="72" name="对角圆角矩形 71"/>
          <p:cNvSpPr/>
          <p:nvPr/>
        </p:nvSpPr>
        <p:spPr>
          <a:xfrm flipH="1">
            <a:off x="2484487" y="7727074"/>
            <a:ext cx="2016224" cy="262315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C9A06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altLang="zh-CN" sz="1000" noProof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1000" noProof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标牌、悬挂、附着</a:t>
            </a:r>
          </a:p>
        </p:txBody>
      </p:sp>
      <p:sp>
        <p:nvSpPr>
          <p:cNvPr id="73" name="对角圆角矩形 72"/>
          <p:cNvSpPr/>
          <p:nvPr/>
        </p:nvSpPr>
        <p:spPr>
          <a:xfrm flipH="1">
            <a:off x="4572719" y="7727074"/>
            <a:ext cx="2016224" cy="262315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C9A06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1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en-US" altLang="zh-CN" sz="11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11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        ○</a:t>
            </a:r>
          </a:p>
        </p:txBody>
      </p:sp>
      <p:sp>
        <p:nvSpPr>
          <p:cNvPr id="74" name="对角圆角矩形 73"/>
          <p:cNvSpPr/>
          <p:nvPr/>
        </p:nvSpPr>
        <p:spPr>
          <a:xfrm flipH="1">
            <a:off x="2484487" y="8076827"/>
            <a:ext cx="2016224" cy="262315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C9A06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altLang="zh-CN" sz="1000" noProof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1000" noProof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造型、悬挂、悬挑、附着</a:t>
            </a:r>
          </a:p>
        </p:txBody>
      </p:sp>
      <p:sp>
        <p:nvSpPr>
          <p:cNvPr id="75" name="对角圆角矩形 74"/>
          <p:cNvSpPr/>
          <p:nvPr/>
        </p:nvSpPr>
        <p:spPr>
          <a:xfrm flipH="1">
            <a:off x="4572719" y="8076827"/>
            <a:ext cx="2016224" cy="262315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C9A06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1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en-US" altLang="zh-CN" sz="11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11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        ●</a:t>
            </a:r>
          </a:p>
        </p:txBody>
      </p:sp>
      <p:sp>
        <p:nvSpPr>
          <p:cNvPr id="76" name="对角圆角矩形 75"/>
          <p:cNvSpPr/>
          <p:nvPr/>
        </p:nvSpPr>
        <p:spPr>
          <a:xfrm flipH="1">
            <a:off x="2484487" y="8426580"/>
            <a:ext cx="2016224" cy="262315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C9A06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altLang="zh-CN" sz="1000" noProof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1000" noProof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提示、警示、特殊</a:t>
            </a:r>
          </a:p>
        </p:txBody>
      </p:sp>
      <p:sp>
        <p:nvSpPr>
          <p:cNvPr id="77" name="对角圆角矩形 76"/>
          <p:cNvSpPr/>
          <p:nvPr/>
        </p:nvSpPr>
        <p:spPr>
          <a:xfrm flipH="1">
            <a:off x="4572719" y="8426580"/>
            <a:ext cx="2016224" cy="262315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C9A06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1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en-US" altLang="zh-CN" sz="11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11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        ●</a:t>
            </a:r>
          </a:p>
        </p:txBody>
      </p:sp>
      <p:sp>
        <p:nvSpPr>
          <p:cNvPr id="78" name="对角圆角矩形 77"/>
          <p:cNvSpPr/>
          <p:nvPr/>
        </p:nvSpPr>
        <p:spPr>
          <a:xfrm flipH="1">
            <a:off x="2484487" y="8776333"/>
            <a:ext cx="2016224" cy="262315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C9A06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altLang="zh-CN" sz="1000" noProof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1000" noProof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标志、疏散平面图</a:t>
            </a:r>
          </a:p>
        </p:txBody>
      </p:sp>
      <p:sp>
        <p:nvSpPr>
          <p:cNvPr id="79" name="对角圆角矩形 78"/>
          <p:cNvSpPr/>
          <p:nvPr/>
        </p:nvSpPr>
        <p:spPr>
          <a:xfrm flipH="1">
            <a:off x="4572719" y="8776333"/>
            <a:ext cx="2016224" cy="262315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C9A063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1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en-US" altLang="zh-CN" sz="11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11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●        ●</a:t>
            </a:r>
          </a:p>
        </p:txBody>
      </p:sp>
      <p:sp>
        <p:nvSpPr>
          <p:cNvPr id="83" name="对角圆角矩形 82"/>
          <p:cNvSpPr/>
          <p:nvPr/>
        </p:nvSpPr>
        <p:spPr>
          <a:xfrm flipH="1">
            <a:off x="2700511" y="1737589"/>
            <a:ext cx="1800200" cy="702040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4022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400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设置形式</a:t>
            </a:r>
          </a:p>
        </p:txBody>
      </p:sp>
      <p:sp>
        <p:nvSpPr>
          <p:cNvPr id="84" name="对角圆角矩形 83"/>
          <p:cNvSpPr/>
          <p:nvPr/>
        </p:nvSpPr>
        <p:spPr>
          <a:xfrm flipH="1">
            <a:off x="4572719" y="1737589"/>
            <a:ext cx="2016224" cy="702040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4022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400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服务区规模</a:t>
            </a:r>
            <a:endParaRPr lang="en-US" altLang="zh-CN" sz="1400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600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      B</a:t>
            </a:r>
            <a:r>
              <a:rPr lang="zh-CN" altLang="en-US" sz="1600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en-US" altLang="zh-CN" sz="1600" noProof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</a:t>
            </a:r>
            <a:endParaRPr lang="zh-CN" altLang="en-US" sz="1600" noProof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4860751" y="9298429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zh-CN" sz="1600" dirty="0">
                <a:latin typeface="黑体" panose="02010609060101010101" pitchFamily="49" charset="-122"/>
                <a:ea typeface="黑体" panose="02010609060101010101" pitchFamily="49" charset="-122"/>
              </a:rPr>
              <a:t>●</a:t>
            </a:r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 = </a:t>
            </a:r>
            <a:r>
              <a:rPr lang="zh-CN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应</a:t>
            </a: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设置</a:t>
            </a:r>
            <a:endParaRPr lang="zh-CN" altLang="zh-CN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r"/>
            <a:r>
              <a:rPr lang="zh-CN" altLang="zh-CN" sz="1600" dirty="0">
                <a:latin typeface="黑体" panose="02010609060101010101" pitchFamily="49" charset="-122"/>
                <a:ea typeface="黑体" panose="02010609060101010101" pitchFamily="49" charset="-122"/>
              </a:rPr>
              <a:t>○</a:t>
            </a:r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 = </a:t>
            </a: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可选设</a:t>
            </a:r>
          </a:p>
        </p:txBody>
      </p:sp>
      <p:sp>
        <p:nvSpPr>
          <p:cNvPr id="87" name="矩形 86"/>
          <p:cNvSpPr/>
          <p:nvPr/>
        </p:nvSpPr>
        <p:spPr>
          <a:xfrm>
            <a:off x="972319" y="1016928"/>
            <a:ext cx="5616624" cy="326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      服务区导向系统由三大部分构成，其具体组成及设置要求如下：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444927" y="9955212"/>
            <a:ext cx="936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B</a:t>
            </a:r>
            <a:endParaRPr lang="zh-CN" altLang="en-US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设计\2018\重庆-导向系统设计指南\素材5.30\大图.jpg"/>
          <p:cNvPicPr>
            <a:picLocks noChangeAspect="1" noChangeArrowheads="1"/>
          </p:cNvPicPr>
          <p:nvPr/>
        </p:nvPicPr>
        <p:blipFill>
          <a:blip r:embed="rId2" cstate="print"/>
          <a:srcRect r="49767"/>
          <a:stretch>
            <a:fillRect/>
          </a:stretch>
        </p:blipFill>
        <p:spPr bwMode="auto">
          <a:xfrm>
            <a:off x="-35793" y="882204"/>
            <a:ext cx="7344816" cy="90010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718547" y="718443"/>
            <a:ext cx="23420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latin typeface="黑体" panose="02010609060101010101" pitchFamily="49" charset="-122"/>
                <a:ea typeface="黑体" panose="02010609060101010101" pitchFamily="49" charset="-122"/>
              </a:rPr>
              <a:t>车行导向系统布置图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设计\2018\重庆-导向系统设计指南\素材5.30\大图.jpg"/>
          <p:cNvPicPr>
            <a:picLocks noChangeAspect="1" noChangeArrowheads="1"/>
          </p:cNvPicPr>
          <p:nvPr/>
        </p:nvPicPr>
        <p:blipFill>
          <a:blip r:embed="rId2" cstate="print"/>
          <a:srcRect l="50233"/>
          <a:stretch>
            <a:fillRect/>
          </a:stretch>
        </p:blipFill>
        <p:spPr bwMode="auto">
          <a:xfrm>
            <a:off x="284556" y="882204"/>
            <a:ext cx="7276707" cy="9001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444927" y="9955212"/>
            <a:ext cx="936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B</a:t>
            </a:r>
            <a:endParaRPr lang="zh-CN" altLang="en-US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08823" y="162124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系统构成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80831" y="522164"/>
            <a:ext cx="1368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系统布局示例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设计\2018\重庆-导向系统设计指南\素材5.30\北区彩平图-场地.jpg"/>
          <p:cNvPicPr>
            <a:picLocks noChangeAspect="1" noChangeArrowheads="1"/>
          </p:cNvPicPr>
          <p:nvPr/>
        </p:nvPicPr>
        <p:blipFill>
          <a:blip r:embed="rId2" cstate="print"/>
          <a:srcRect r="50006"/>
          <a:stretch>
            <a:fillRect/>
          </a:stretch>
        </p:blipFill>
        <p:spPr bwMode="auto">
          <a:xfrm>
            <a:off x="0" y="882204"/>
            <a:ext cx="7309023" cy="90000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718547" y="718443"/>
            <a:ext cx="23420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latin typeface="黑体" panose="02010609060101010101" pitchFamily="49" charset="-122"/>
                <a:ea typeface="黑体" panose="02010609060101010101" pitchFamily="49" charset="-122"/>
              </a:rPr>
              <a:t>场地人行导向系统布置图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设计\2018\重庆-导向系统设计指南\素材5.30\北区彩平图-场地.jpg"/>
          <p:cNvPicPr>
            <a:picLocks noChangeAspect="1" noChangeArrowheads="1"/>
          </p:cNvPicPr>
          <p:nvPr/>
        </p:nvPicPr>
        <p:blipFill>
          <a:blip r:embed="rId2" cstate="print"/>
          <a:srcRect l="49994"/>
          <a:stretch>
            <a:fillRect/>
          </a:stretch>
        </p:blipFill>
        <p:spPr bwMode="auto">
          <a:xfrm>
            <a:off x="250387" y="882204"/>
            <a:ext cx="7310876" cy="9000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444927" y="9955212"/>
            <a:ext cx="936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B</a:t>
            </a:r>
            <a:endParaRPr lang="zh-CN" altLang="en-US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08823" y="162124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系统构成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580831" y="522164"/>
            <a:ext cx="1368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系统布局示例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E:\设计\2018\重庆-导向系统设计指南\素材5.30\位置类.jpg"/>
          <p:cNvPicPr>
            <a:picLocks noChangeAspect="1" noChangeArrowheads="1"/>
          </p:cNvPicPr>
          <p:nvPr/>
        </p:nvPicPr>
        <p:blipFill>
          <a:blip r:embed="rId2" cstate="print"/>
          <a:srcRect r="49993"/>
          <a:stretch>
            <a:fillRect/>
          </a:stretch>
        </p:blipFill>
        <p:spPr bwMode="auto">
          <a:xfrm>
            <a:off x="1" y="1386260"/>
            <a:ext cx="7309022" cy="7851519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718547" y="862459"/>
            <a:ext cx="23420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latin typeface="黑体" panose="02010609060101010101" pitchFamily="49" charset="-122"/>
                <a:ea typeface="黑体" panose="02010609060101010101" pitchFamily="49" charset="-122"/>
              </a:rPr>
              <a:t>室内人行导向系统布置图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4407" y="979200"/>
            <a:ext cx="3960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b="1" dirty="0">
                <a:solidFill>
                  <a:srgbClr val="40220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  录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1530276"/>
            <a:ext cx="7561263" cy="1872208"/>
          </a:xfrm>
          <a:prstGeom prst="rect">
            <a:avLst/>
          </a:prstGeom>
          <a:solidFill>
            <a:srgbClr val="40220F"/>
          </a:solidFill>
        </p:spPr>
        <p:txBody>
          <a:bodyPr rtlCol="0" anchor="ctr"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04567" y="4050556"/>
            <a:ext cx="3960440" cy="3217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A.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基本规定   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   4</a:t>
            </a:r>
          </a:p>
          <a:p>
            <a:pPr>
              <a:lnSpc>
                <a:spcPct val="200000"/>
              </a:lnSpc>
            </a:pP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B.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系统构成   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   12</a:t>
            </a:r>
          </a:p>
          <a:p>
            <a:pPr>
              <a:lnSpc>
                <a:spcPct val="200000"/>
              </a:lnSpc>
            </a:pP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C.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系统应用   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   22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设计\2018\重庆-导向系统设计指南\素材5.30\位置类.jpg"/>
          <p:cNvPicPr>
            <a:picLocks noChangeAspect="1" noChangeArrowheads="1"/>
          </p:cNvPicPr>
          <p:nvPr/>
        </p:nvPicPr>
        <p:blipFill>
          <a:blip r:embed="rId2" cstate="print"/>
          <a:srcRect l="50007"/>
          <a:stretch>
            <a:fillRect/>
          </a:stretch>
        </p:blipFill>
        <p:spPr bwMode="auto">
          <a:xfrm>
            <a:off x="254285" y="1386260"/>
            <a:ext cx="7306978" cy="785151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444927" y="9955212"/>
            <a:ext cx="936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B</a:t>
            </a:r>
            <a:endParaRPr lang="zh-CN" altLang="en-US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08823" y="162124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系统构成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580831" y="522164"/>
            <a:ext cx="13681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系统布局示例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5508823" y="162124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系统构成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220791" y="522164"/>
            <a:ext cx="17281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用户流程、设置原则</a:t>
            </a:r>
          </a:p>
        </p:txBody>
      </p:sp>
      <p:sp>
        <p:nvSpPr>
          <p:cNvPr id="7" name="矩形 6"/>
          <p:cNvSpPr/>
          <p:nvPr/>
        </p:nvSpPr>
        <p:spPr>
          <a:xfrm>
            <a:off x="1116335" y="5706740"/>
            <a:ext cx="5472608" cy="758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服务区用户须经历高速公路、匝道、停车场、人行场地、建筑室内等多个陌生环境，环境复杂程度逐步提高，用户行为经历驾乘机动车和徒步两大阶段，视角、需求各有不同。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服务区导向系统应以</a:t>
            </a:r>
            <a:r>
              <a:rPr lang="zh-CN" altLang="en-US" sz="1050" dirty="0">
                <a:latin typeface="黑体" panose="02010609060101010101" pitchFamily="49" charset="-122"/>
                <a:ea typeface="黑体" panose="02010609060101010101" pitchFamily="49" charset="-122"/>
              </a:rPr>
              <a:t>梳理用户流线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为基础，按实际需求设置相应设施。</a:t>
            </a:r>
            <a:endParaRPr lang="zh-CN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0" y="1530276"/>
            <a:ext cx="7292769" cy="3988261"/>
            <a:chOff x="0" y="1214422"/>
            <a:chExt cx="9144000" cy="5000660"/>
          </a:xfrm>
        </p:grpSpPr>
        <p:sp>
          <p:nvSpPr>
            <p:cNvPr id="8" name="矩形 7"/>
            <p:cNvSpPr/>
            <p:nvPr/>
          </p:nvSpPr>
          <p:spPr>
            <a:xfrm>
              <a:off x="0" y="5429264"/>
              <a:ext cx="9144000" cy="7858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" name="梯形 8"/>
            <p:cNvSpPr/>
            <p:nvPr/>
          </p:nvSpPr>
          <p:spPr>
            <a:xfrm>
              <a:off x="1571604" y="3571876"/>
              <a:ext cx="6000792" cy="1857388"/>
            </a:xfrm>
            <a:prstGeom prst="trapezoi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285984" y="1214422"/>
              <a:ext cx="4572032" cy="200026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" name="梯形 10"/>
            <p:cNvSpPr/>
            <p:nvPr/>
          </p:nvSpPr>
          <p:spPr>
            <a:xfrm>
              <a:off x="3500430" y="3071810"/>
              <a:ext cx="2143140" cy="142876"/>
            </a:xfrm>
            <a:prstGeom prst="trapezoid">
              <a:avLst>
                <a:gd name="adj" fmla="val 486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214942" y="5143512"/>
              <a:ext cx="3911473" cy="677008"/>
            </a:xfrm>
            <a:custGeom>
              <a:avLst/>
              <a:gdLst>
                <a:gd name="connsiteX0" fmla="*/ 3613638 w 3613638"/>
                <a:gd name="connsiteY0" fmla="*/ 677008 h 677008"/>
                <a:gd name="connsiteX1" fmla="*/ 1644161 w 3613638"/>
                <a:gd name="connsiteY1" fmla="*/ 677008 h 677008"/>
                <a:gd name="connsiteX2" fmla="*/ 1002323 w 3613638"/>
                <a:gd name="connsiteY2" fmla="*/ 0 h 677008"/>
                <a:gd name="connsiteX3" fmla="*/ 0 w 3613638"/>
                <a:gd name="connsiteY3" fmla="*/ 0 h 67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3638" h="677008">
                  <a:moveTo>
                    <a:pt x="3613638" y="677008"/>
                  </a:moveTo>
                  <a:lnTo>
                    <a:pt x="1644161" y="677008"/>
                  </a:lnTo>
                  <a:lnTo>
                    <a:pt x="1002323" y="0"/>
                  </a:lnTo>
                  <a:lnTo>
                    <a:pt x="0" y="0"/>
                  </a:lnTo>
                </a:path>
              </a:pathLst>
            </a:custGeom>
            <a:ln w="762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 flipH="1">
              <a:off x="0" y="5143512"/>
              <a:ext cx="3929058" cy="677008"/>
            </a:xfrm>
            <a:custGeom>
              <a:avLst/>
              <a:gdLst>
                <a:gd name="connsiteX0" fmla="*/ 3613638 w 3613638"/>
                <a:gd name="connsiteY0" fmla="*/ 677008 h 677008"/>
                <a:gd name="connsiteX1" fmla="*/ 1644161 w 3613638"/>
                <a:gd name="connsiteY1" fmla="*/ 677008 h 677008"/>
                <a:gd name="connsiteX2" fmla="*/ 1002323 w 3613638"/>
                <a:gd name="connsiteY2" fmla="*/ 0 h 677008"/>
                <a:gd name="connsiteX3" fmla="*/ 0 w 3613638"/>
                <a:gd name="connsiteY3" fmla="*/ 0 h 67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3638" h="677008">
                  <a:moveTo>
                    <a:pt x="3613638" y="677008"/>
                  </a:moveTo>
                  <a:lnTo>
                    <a:pt x="1644161" y="677008"/>
                  </a:lnTo>
                  <a:lnTo>
                    <a:pt x="1002323" y="0"/>
                  </a:lnTo>
                  <a:lnTo>
                    <a:pt x="0" y="0"/>
                  </a:lnTo>
                </a:path>
              </a:pathLst>
            </a:custGeom>
            <a:ln w="762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 rot="5400000">
              <a:off x="3003903" y="3859261"/>
              <a:ext cx="1995092" cy="1906"/>
            </a:xfrm>
            <a:prstGeom prst="line">
              <a:avLst/>
            </a:prstGeom>
            <a:ln w="50800">
              <a:solidFill>
                <a:schemeClr val="accent2">
                  <a:lumMod val="60000"/>
                  <a:lumOff val="4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组合 22"/>
            <p:cNvGrpSpPr/>
            <p:nvPr/>
          </p:nvGrpSpPr>
          <p:grpSpPr>
            <a:xfrm>
              <a:off x="8536809" y="5500702"/>
              <a:ext cx="250033" cy="214314"/>
              <a:chOff x="8536809" y="5500702"/>
              <a:chExt cx="250033" cy="214314"/>
            </a:xfrm>
          </p:grpSpPr>
          <p:sp>
            <p:nvSpPr>
              <p:cNvPr id="17" name="燕尾形 16"/>
              <p:cNvSpPr/>
              <p:nvPr/>
            </p:nvSpPr>
            <p:spPr>
              <a:xfrm flipH="1">
                <a:off x="8679685" y="5500702"/>
                <a:ext cx="107157" cy="214314"/>
              </a:xfrm>
              <a:prstGeom prst="chevron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8" name="燕尾形 17"/>
              <p:cNvSpPr/>
              <p:nvPr/>
            </p:nvSpPr>
            <p:spPr>
              <a:xfrm flipH="1">
                <a:off x="8608246" y="5500702"/>
                <a:ext cx="107157" cy="214314"/>
              </a:xfrm>
              <a:prstGeom prst="chevron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" name="燕尾形 18"/>
              <p:cNvSpPr/>
              <p:nvPr/>
            </p:nvSpPr>
            <p:spPr>
              <a:xfrm flipH="1">
                <a:off x="8536809" y="5500702"/>
                <a:ext cx="107157" cy="214314"/>
              </a:xfrm>
              <a:prstGeom prst="chevron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2" name="燕尾形 21"/>
            <p:cNvSpPr/>
            <p:nvPr/>
          </p:nvSpPr>
          <p:spPr>
            <a:xfrm flipH="1">
              <a:off x="5286380" y="4857760"/>
              <a:ext cx="107157" cy="214314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23" name="组合 23"/>
            <p:cNvGrpSpPr/>
            <p:nvPr/>
          </p:nvGrpSpPr>
          <p:grpSpPr>
            <a:xfrm rot="2700000">
              <a:off x="6743832" y="5225784"/>
              <a:ext cx="178596" cy="214314"/>
              <a:chOff x="8608246" y="5500702"/>
              <a:chExt cx="178596" cy="214314"/>
            </a:xfrm>
          </p:grpSpPr>
          <p:sp>
            <p:nvSpPr>
              <p:cNvPr id="24" name="燕尾形 23"/>
              <p:cNvSpPr/>
              <p:nvPr/>
            </p:nvSpPr>
            <p:spPr>
              <a:xfrm flipH="1">
                <a:off x="8679685" y="5500702"/>
                <a:ext cx="107157" cy="214314"/>
              </a:xfrm>
              <a:prstGeom prst="chevron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燕尾形 24"/>
              <p:cNvSpPr/>
              <p:nvPr/>
            </p:nvSpPr>
            <p:spPr>
              <a:xfrm flipH="1">
                <a:off x="8608246" y="5500702"/>
                <a:ext cx="107157" cy="214314"/>
              </a:xfrm>
              <a:prstGeom prst="chevron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6" name="燕尾形 25"/>
            <p:cNvSpPr/>
            <p:nvPr/>
          </p:nvSpPr>
          <p:spPr>
            <a:xfrm flipH="1">
              <a:off x="3143240" y="4857760"/>
              <a:ext cx="107157" cy="214314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27" name="组合 34"/>
            <p:cNvGrpSpPr/>
            <p:nvPr/>
          </p:nvGrpSpPr>
          <p:grpSpPr>
            <a:xfrm rot="18900000">
              <a:off x="2200647" y="5246708"/>
              <a:ext cx="178596" cy="214314"/>
              <a:chOff x="8608246" y="5500702"/>
              <a:chExt cx="178596" cy="214314"/>
            </a:xfrm>
          </p:grpSpPr>
          <p:sp>
            <p:nvSpPr>
              <p:cNvPr id="28" name="燕尾形 27"/>
              <p:cNvSpPr/>
              <p:nvPr/>
            </p:nvSpPr>
            <p:spPr>
              <a:xfrm flipH="1">
                <a:off x="8679685" y="5500702"/>
                <a:ext cx="107157" cy="214314"/>
              </a:xfrm>
              <a:prstGeom prst="chevron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9" name="燕尾形 28"/>
              <p:cNvSpPr/>
              <p:nvPr/>
            </p:nvSpPr>
            <p:spPr>
              <a:xfrm flipH="1">
                <a:off x="8608246" y="5500702"/>
                <a:ext cx="107157" cy="214314"/>
              </a:xfrm>
              <a:prstGeom prst="chevron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grpSp>
          <p:nvGrpSpPr>
            <p:cNvPr id="30" name="组合 37"/>
            <p:cNvGrpSpPr/>
            <p:nvPr/>
          </p:nvGrpSpPr>
          <p:grpSpPr>
            <a:xfrm>
              <a:off x="1142976" y="5500702"/>
              <a:ext cx="250033" cy="214314"/>
              <a:chOff x="8536809" y="5500702"/>
              <a:chExt cx="250033" cy="214314"/>
            </a:xfrm>
            <a:solidFill>
              <a:schemeClr val="accent1">
                <a:lumMod val="60000"/>
                <a:lumOff val="40000"/>
              </a:schemeClr>
            </a:solidFill>
          </p:grpSpPr>
          <p:sp>
            <p:nvSpPr>
              <p:cNvPr id="31" name="燕尾形 30"/>
              <p:cNvSpPr/>
              <p:nvPr/>
            </p:nvSpPr>
            <p:spPr>
              <a:xfrm flipH="1">
                <a:off x="8679685" y="5500702"/>
                <a:ext cx="107157" cy="214314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2" name="燕尾形 31"/>
              <p:cNvSpPr/>
              <p:nvPr/>
            </p:nvSpPr>
            <p:spPr>
              <a:xfrm flipH="1">
                <a:off x="8608246" y="5500702"/>
                <a:ext cx="107157" cy="214314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33" name="燕尾形 32"/>
              <p:cNvSpPr/>
              <p:nvPr/>
            </p:nvSpPr>
            <p:spPr>
              <a:xfrm flipH="1">
                <a:off x="8536809" y="5500702"/>
                <a:ext cx="107157" cy="214314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34" name="Picture 2" descr="E:\设计\2017\重庆-中铁建 竞标\排版1\小车.png"/>
            <p:cNvPicPr>
              <a:picLocks noChangeAspect="1" noChangeArrowheads="1"/>
            </p:cNvPicPr>
            <p:nvPr/>
          </p:nvPicPr>
          <p:blipFill>
            <a:blip r:embed="rId2" cstate="print">
              <a:biLevel thresh="50000"/>
            </a:blip>
            <a:srcRect/>
            <a:stretch>
              <a:fillRect/>
            </a:stretch>
          </p:blipFill>
          <p:spPr bwMode="auto">
            <a:xfrm>
              <a:off x="7858148" y="4963256"/>
              <a:ext cx="1000132" cy="476807"/>
            </a:xfrm>
            <a:prstGeom prst="rect">
              <a:avLst/>
            </a:prstGeom>
            <a:noFill/>
          </p:spPr>
        </p:pic>
        <p:pic>
          <p:nvPicPr>
            <p:cNvPr id="35" name="Picture 3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57686" y="4929198"/>
              <a:ext cx="428628" cy="428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6" name="Picture 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4429124" y="3929066"/>
              <a:ext cx="270071" cy="35719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7" name="右箭头 36"/>
            <p:cNvSpPr/>
            <p:nvPr/>
          </p:nvSpPr>
          <p:spPr>
            <a:xfrm rot="16200000">
              <a:off x="4786314" y="4000504"/>
              <a:ext cx="285752" cy="142876"/>
            </a:xfrm>
            <a:prstGeom prst="rightArrow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8" name="右箭头 37"/>
            <p:cNvSpPr/>
            <p:nvPr/>
          </p:nvSpPr>
          <p:spPr>
            <a:xfrm rot="5400000">
              <a:off x="4000496" y="4000504"/>
              <a:ext cx="285752" cy="142876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9" name="右箭头 38"/>
            <p:cNvSpPr/>
            <p:nvPr/>
          </p:nvSpPr>
          <p:spPr>
            <a:xfrm rot="16200000">
              <a:off x="4786314" y="2643182"/>
              <a:ext cx="285752" cy="142876"/>
            </a:xfrm>
            <a:prstGeom prst="rightArrow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0" name="右箭头 39"/>
            <p:cNvSpPr/>
            <p:nvPr/>
          </p:nvSpPr>
          <p:spPr>
            <a:xfrm rot="5400000">
              <a:off x="4000496" y="2643182"/>
              <a:ext cx="285752" cy="142876"/>
            </a:xfrm>
            <a:prstGeom prst="rightArrow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786711" y="5429264"/>
              <a:ext cx="714381" cy="347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500826" y="4907173"/>
              <a:ext cx="714381" cy="347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rPr>
                <a:t>分流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4624589" y="5381451"/>
              <a:ext cx="928317" cy="347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rPr>
                <a:t>停车位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072067" y="3786190"/>
              <a:ext cx="714381" cy="578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4000496" y="1692463"/>
              <a:ext cx="1071570" cy="3859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服务楼</a:t>
              </a:r>
            </a:p>
          </p:txBody>
        </p:sp>
        <p:sp>
          <p:nvSpPr>
            <p:cNvPr id="46" name="五角星 45"/>
            <p:cNvSpPr/>
            <p:nvPr/>
          </p:nvSpPr>
          <p:spPr>
            <a:xfrm>
              <a:off x="4429124" y="2928934"/>
              <a:ext cx="285752" cy="285752"/>
            </a:xfrm>
            <a:prstGeom prst="star5">
              <a:avLst>
                <a:gd name="adj" fmla="val 24887"/>
                <a:gd name="hf" fmla="val 105146"/>
                <a:gd name="vf" fmla="val 110557"/>
              </a:avLst>
            </a:prstGeom>
            <a:solidFill>
              <a:srgbClr val="FF0000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2590800" y="1501140"/>
              <a:ext cx="3848100" cy="3345180"/>
            </a:xfrm>
            <a:custGeom>
              <a:avLst/>
              <a:gdLst>
                <a:gd name="connsiteX0" fmla="*/ 2491740 w 3848100"/>
                <a:gd name="connsiteY0" fmla="*/ 3345180 h 3345180"/>
                <a:gd name="connsiteX1" fmla="*/ 2499360 w 3848100"/>
                <a:gd name="connsiteY1" fmla="*/ 815340 h 3345180"/>
                <a:gd name="connsiteX2" fmla="*/ 2598420 w 3848100"/>
                <a:gd name="connsiteY2" fmla="*/ 716280 h 3345180"/>
                <a:gd name="connsiteX3" fmla="*/ 3756660 w 3848100"/>
                <a:gd name="connsiteY3" fmla="*/ 731520 h 3345180"/>
                <a:gd name="connsiteX4" fmla="*/ 3848100 w 3848100"/>
                <a:gd name="connsiteY4" fmla="*/ 632460 h 3345180"/>
                <a:gd name="connsiteX5" fmla="*/ 3840480 w 3848100"/>
                <a:gd name="connsiteY5" fmla="*/ 99060 h 3345180"/>
                <a:gd name="connsiteX6" fmla="*/ 3749040 w 3848100"/>
                <a:gd name="connsiteY6" fmla="*/ 0 h 3345180"/>
                <a:gd name="connsiteX7" fmla="*/ 106680 w 3848100"/>
                <a:gd name="connsiteY7" fmla="*/ 0 h 3345180"/>
                <a:gd name="connsiteX8" fmla="*/ 0 w 3848100"/>
                <a:gd name="connsiteY8" fmla="*/ 106680 h 3345180"/>
                <a:gd name="connsiteX9" fmla="*/ 0 w 3848100"/>
                <a:gd name="connsiteY9" fmla="*/ 617220 h 3345180"/>
                <a:gd name="connsiteX10" fmla="*/ 121920 w 3848100"/>
                <a:gd name="connsiteY10" fmla="*/ 723900 h 3345180"/>
                <a:gd name="connsiteX11" fmla="*/ 1318260 w 3848100"/>
                <a:gd name="connsiteY11" fmla="*/ 723900 h 3345180"/>
                <a:gd name="connsiteX12" fmla="*/ 1424940 w 3848100"/>
                <a:gd name="connsiteY12" fmla="*/ 815340 h 3345180"/>
                <a:gd name="connsiteX13" fmla="*/ 1424940 w 3848100"/>
                <a:gd name="connsiteY13" fmla="*/ 1173480 h 3345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48100" h="3345180">
                  <a:moveTo>
                    <a:pt x="2491740" y="3345180"/>
                  </a:moveTo>
                  <a:lnTo>
                    <a:pt x="2499360" y="815340"/>
                  </a:lnTo>
                  <a:lnTo>
                    <a:pt x="2598420" y="716280"/>
                  </a:lnTo>
                  <a:lnTo>
                    <a:pt x="3756660" y="731520"/>
                  </a:lnTo>
                  <a:lnTo>
                    <a:pt x="3848100" y="632460"/>
                  </a:lnTo>
                  <a:lnTo>
                    <a:pt x="3840480" y="99060"/>
                  </a:lnTo>
                  <a:lnTo>
                    <a:pt x="3749040" y="0"/>
                  </a:lnTo>
                  <a:lnTo>
                    <a:pt x="106680" y="0"/>
                  </a:lnTo>
                  <a:lnTo>
                    <a:pt x="0" y="106680"/>
                  </a:lnTo>
                  <a:lnTo>
                    <a:pt x="0" y="617220"/>
                  </a:lnTo>
                  <a:lnTo>
                    <a:pt x="121920" y="723900"/>
                  </a:lnTo>
                  <a:lnTo>
                    <a:pt x="1318260" y="723900"/>
                  </a:lnTo>
                  <a:lnTo>
                    <a:pt x="1424940" y="815340"/>
                  </a:lnTo>
                  <a:lnTo>
                    <a:pt x="1424940" y="1173480"/>
                  </a:lnTo>
                </a:path>
              </a:pathLst>
            </a:custGeom>
            <a:ln w="50800">
              <a:solidFill>
                <a:schemeClr val="accent2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2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>
              <a:off x="6215074" y="2285992"/>
              <a:ext cx="142876" cy="142876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9" name="Picture 2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14942" y="1643050"/>
              <a:ext cx="951452" cy="4636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0" name="Picture 3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000364" y="1643050"/>
              <a:ext cx="928694" cy="4454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1" name="TextBox 50"/>
            <p:cNvSpPr txBox="1"/>
            <p:nvPr/>
          </p:nvSpPr>
          <p:spPr>
            <a:xfrm>
              <a:off x="6429389" y="5835867"/>
              <a:ext cx="714381" cy="347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rPr>
                <a:t>入口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5572134" y="4555035"/>
              <a:ext cx="793355" cy="578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4000496" y="3214685"/>
              <a:ext cx="1071570" cy="347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rPr>
                <a:t>标识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5072067" y="2500306"/>
              <a:ext cx="714381" cy="578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5643570" y="2285992"/>
              <a:ext cx="714381" cy="347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rPr>
                <a:t>位置</a:t>
              </a: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4000496" y="5572141"/>
              <a:ext cx="1071570" cy="3859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</a:t>
              </a: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286116" y="2500306"/>
              <a:ext cx="714381" cy="578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5429256" y="4572008"/>
              <a:ext cx="500066" cy="656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Aharoni" pitchFamily="2" charset="-79"/>
                </a:rPr>
                <a:t>！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2500298" y="2191400"/>
              <a:ext cx="500066" cy="656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Aharoni" pitchFamily="2" charset="-79"/>
                </a:rPr>
                <a:t>！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2643174" y="2285992"/>
              <a:ext cx="642941" cy="5788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972319" y="954212"/>
            <a:ext cx="23420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latin typeface="黑体" panose="02010609060101010101" pitchFamily="49" charset="-122"/>
                <a:ea typeface="黑体" panose="02010609060101010101" pitchFamily="49" charset="-122"/>
              </a:rPr>
              <a:t>服务区用户流程示意图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972319" y="6786860"/>
            <a:ext cx="23420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latin typeface="黑体" panose="02010609060101010101" pitchFamily="49" charset="-122"/>
                <a:ea typeface="黑体" panose="02010609060101010101" pitchFamily="49" charset="-122"/>
              </a:rPr>
              <a:t>导向系统设置原则</a:t>
            </a:r>
          </a:p>
        </p:txBody>
      </p:sp>
      <p:grpSp>
        <p:nvGrpSpPr>
          <p:cNvPr id="106" name="组合 105"/>
          <p:cNvGrpSpPr/>
          <p:nvPr/>
        </p:nvGrpSpPr>
        <p:grpSpPr>
          <a:xfrm>
            <a:off x="1044327" y="7146899"/>
            <a:ext cx="5472608" cy="2736305"/>
            <a:chOff x="3132106" y="3560750"/>
            <a:chExt cx="9144064" cy="4572032"/>
          </a:xfrm>
        </p:grpSpPr>
        <p:grpSp>
          <p:nvGrpSpPr>
            <p:cNvPr id="85" name="组合 84"/>
            <p:cNvGrpSpPr/>
            <p:nvPr/>
          </p:nvGrpSpPr>
          <p:grpSpPr>
            <a:xfrm>
              <a:off x="3132106" y="3560750"/>
              <a:ext cx="4500594" cy="1428760"/>
              <a:chOff x="2774916" y="2917808"/>
              <a:chExt cx="4357718" cy="1428760"/>
            </a:xfrm>
          </p:grpSpPr>
          <p:sp>
            <p:nvSpPr>
              <p:cNvPr id="86" name="圆角矩形 85"/>
              <p:cNvSpPr/>
              <p:nvPr/>
            </p:nvSpPr>
            <p:spPr>
              <a:xfrm>
                <a:off x="2774916" y="2917808"/>
                <a:ext cx="4357718" cy="1428760"/>
              </a:xfrm>
              <a:prstGeom prst="roundRect">
                <a:avLst>
                  <a:gd name="adj" fmla="val 11367"/>
                </a:avLst>
              </a:prstGeom>
              <a:solidFill>
                <a:srgbClr val="462D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108000" rtlCol="0" anchor="t"/>
              <a:lstStyle/>
              <a:p>
                <a:pPr algn="ctr">
                  <a:spcBef>
                    <a:spcPts val="600"/>
                  </a:spcBef>
                </a:pPr>
                <a:r>
                  <a:rPr lang="zh-CN" altLang="en-US" sz="1400" dirty="0">
                    <a:solidFill>
                      <a:srgbClr val="FEF8F5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规 范 性</a:t>
                </a:r>
                <a:endParaRPr lang="en-US" altLang="zh-CN" sz="1400" dirty="0">
                  <a:solidFill>
                    <a:srgbClr val="FEF8F5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7" name="矩形 86"/>
              <p:cNvSpPr/>
              <p:nvPr/>
            </p:nvSpPr>
            <p:spPr>
              <a:xfrm>
                <a:off x="3203544" y="3519393"/>
                <a:ext cx="3500463" cy="7713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   导向系统的信息内容必须规范和标准化。对国家、行业标准中已有规定的图形、文字、符号等，均按相关标准执行。</a:t>
                </a:r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7775576" y="3560750"/>
              <a:ext cx="4500594" cy="1428760"/>
              <a:chOff x="2774916" y="2917808"/>
              <a:chExt cx="4357718" cy="1428760"/>
            </a:xfrm>
          </p:grpSpPr>
          <p:sp>
            <p:nvSpPr>
              <p:cNvPr id="89" name="圆角矩形 88"/>
              <p:cNvSpPr/>
              <p:nvPr/>
            </p:nvSpPr>
            <p:spPr>
              <a:xfrm>
                <a:off x="2774916" y="2917808"/>
                <a:ext cx="4357718" cy="1428760"/>
              </a:xfrm>
              <a:prstGeom prst="roundRect">
                <a:avLst>
                  <a:gd name="adj" fmla="val 11367"/>
                </a:avLst>
              </a:prstGeom>
              <a:solidFill>
                <a:srgbClr val="462D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108000" rtlCol="0" anchor="t"/>
              <a:lstStyle/>
              <a:p>
                <a:pPr algn="ctr">
                  <a:spcBef>
                    <a:spcPts val="600"/>
                  </a:spcBef>
                </a:pPr>
                <a:r>
                  <a:rPr lang="zh-CN" altLang="en-US" sz="1400" dirty="0">
                    <a:solidFill>
                      <a:srgbClr val="FEF8F5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系 统 性</a:t>
                </a:r>
                <a:endParaRPr lang="en-US" altLang="zh-CN" sz="1400" dirty="0">
                  <a:solidFill>
                    <a:srgbClr val="FEF8F5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90" name="矩形 89"/>
              <p:cNvSpPr/>
              <p:nvPr/>
            </p:nvSpPr>
            <p:spPr>
              <a:xfrm>
                <a:off x="3203544" y="3519393"/>
                <a:ext cx="3571900" cy="7713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   系统各组成部分应相互协同，整体和连贯，使用者行为流线上的导向信息应保持连续一致，前后呼应。</a:t>
                </a:r>
              </a:p>
            </p:txBody>
          </p:sp>
        </p:grpSp>
        <p:grpSp>
          <p:nvGrpSpPr>
            <p:cNvPr id="91" name="组合 90"/>
            <p:cNvGrpSpPr/>
            <p:nvPr/>
          </p:nvGrpSpPr>
          <p:grpSpPr>
            <a:xfrm>
              <a:off x="3132106" y="5132386"/>
              <a:ext cx="4500594" cy="1428760"/>
              <a:chOff x="2774916" y="2917808"/>
              <a:chExt cx="4357718" cy="1428760"/>
            </a:xfrm>
          </p:grpSpPr>
          <p:sp>
            <p:nvSpPr>
              <p:cNvPr id="92" name="圆角矩形 91"/>
              <p:cNvSpPr/>
              <p:nvPr/>
            </p:nvSpPr>
            <p:spPr>
              <a:xfrm>
                <a:off x="2774916" y="2917808"/>
                <a:ext cx="4357718" cy="1428760"/>
              </a:xfrm>
              <a:prstGeom prst="roundRect">
                <a:avLst>
                  <a:gd name="adj" fmla="val 11367"/>
                </a:avLst>
              </a:prstGeom>
              <a:solidFill>
                <a:srgbClr val="462D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108000" rtlCol="0" anchor="t"/>
              <a:lstStyle/>
              <a:p>
                <a:pPr algn="ctr">
                  <a:spcBef>
                    <a:spcPts val="600"/>
                  </a:spcBef>
                </a:pPr>
                <a:r>
                  <a:rPr lang="zh-CN" altLang="en-US" sz="1400" dirty="0">
                    <a:solidFill>
                      <a:srgbClr val="FEF8F5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醒 目 性</a:t>
                </a:r>
                <a:endParaRPr lang="en-US" altLang="zh-CN" sz="1400" dirty="0">
                  <a:solidFill>
                    <a:srgbClr val="FEF8F5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93" name="矩形 92"/>
              <p:cNvSpPr/>
              <p:nvPr/>
            </p:nvSpPr>
            <p:spPr>
              <a:xfrm>
                <a:off x="3048000" y="3511872"/>
                <a:ext cx="3870319" cy="7713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   系统本身的位置应显而易见，从环境中有所分离，易于发现。应与其它干扰信息保持足够距离。应确保其在夜间的可视性。</a:t>
                </a:r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>
              <a:off x="7775576" y="5132386"/>
              <a:ext cx="4500594" cy="1428760"/>
              <a:chOff x="2774916" y="2917808"/>
              <a:chExt cx="4357718" cy="1428760"/>
            </a:xfrm>
          </p:grpSpPr>
          <p:sp>
            <p:nvSpPr>
              <p:cNvPr id="95" name="圆角矩形 94"/>
              <p:cNvSpPr/>
              <p:nvPr/>
            </p:nvSpPr>
            <p:spPr>
              <a:xfrm>
                <a:off x="2774916" y="2917808"/>
                <a:ext cx="4357718" cy="1428760"/>
              </a:xfrm>
              <a:prstGeom prst="roundRect">
                <a:avLst>
                  <a:gd name="adj" fmla="val 11367"/>
                </a:avLst>
              </a:prstGeom>
              <a:solidFill>
                <a:srgbClr val="462D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108000" rtlCol="0" anchor="t"/>
              <a:lstStyle/>
              <a:p>
                <a:pPr algn="ctr">
                  <a:spcBef>
                    <a:spcPts val="600"/>
                  </a:spcBef>
                </a:pPr>
                <a:r>
                  <a:rPr lang="zh-CN" altLang="en-US" sz="1400" dirty="0">
                    <a:solidFill>
                      <a:srgbClr val="FEF8F5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易 辨 性</a:t>
                </a:r>
                <a:endParaRPr lang="en-US" altLang="zh-CN" sz="1400" dirty="0">
                  <a:solidFill>
                    <a:srgbClr val="FEF8F5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96" name="矩形 95"/>
              <p:cNvSpPr/>
              <p:nvPr/>
            </p:nvSpPr>
            <p:spPr>
              <a:xfrm>
                <a:off x="3203544" y="3511872"/>
                <a:ext cx="3571900" cy="7713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   系统内部不同信息之间应有足够间距，方便辨识。信息颜色与背景色之间应有强烈色差和对比。</a:t>
                </a: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3132106" y="6704022"/>
              <a:ext cx="2928958" cy="1428760"/>
              <a:chOff x="2774916" y="2917808"/>
              <a:chExt cx="4357718" cy="1428760"/>
            </a:xfrm>
          </p:grpSpPr>
          <p:sp>
            <p:nvSpPr>
              <p:cNvPr id="98" name="圆角矩形 97"/>
              <p:cNvSpPr/>
              <p:nvPr/>
            </p:nvSpPr>
            <p:spPr>
              <a:xfrm>
                <a:off x="2774916" y="2917808"/>
                <a:ext cx="4357718" cy="1428760"/>
              </a:xfrm>
              <a:prstGeom prst="roundRect">
                <a:avLst>
                  <a:gd name="adj" fmla="val 11367"/>
                </a:avLst>
              </a:prstGeom>
              <a:solidFill>
                <a:srgbClr val="462D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108000" rtlCol="0" anchor="t"/>
              <a:lstStyle/>
              <a:p>
                <a:pPr algn="ctr">
                  <a:spcBef>
                    <a:spcPts val="600"/>
                  </a:spcBef>
                </a:pPr>
                <a:r>
                  <a:rPr lang="zh-CN" altLang="en-US" sz="1400" dirty="0">
                    <a:solidFill>
                      <a:srgbClr val="FEF8F5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安 全 性</a:t>
                </a:r>
                <a:endParaRPr lang="en-US" altLang="zh-CN" sz="1400" dirty="0">
                  <a:solidFill>
                    <a:srgbClr val="FEF8F5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99" name="矩形 98"/>
              <p:cNvSpPr/>
              <p:nvPr/>
            </p:nvSpPr>
            <p:spPr>
              <a:xfrm>
                <a:off x="3048002" y="3504351"/>
                <a:ext cx="3870319" cy="7713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   系统本身不应影响车行和人行安全。标志的材料、结构、电气安全应符合相关要求。</a:t>
                </a:r>
              </a:p>
            </p:txBody>
          </p:sp>
        </p:grpSp>
        <p:grpSp>
          <p:nvGrpSpPr>
            <p:cNvPr id="100" name="组合 99"/>
            <p:cNvGrpSpPr/>
            <p:nvPr/>
          </p:nvGrpSpPr>
          <p:grpSpPr>
            <a:xfrm>
              <a:off x="6239659" y="6704022"/>
              <a:ext cx="2928958" cy="1428760"/>
              <a:chOff x="2774916" y="2917808"/>
              <a:chExt cx="4357718" cy="1428760"/>
            </a:xfrm>
          </p:grpSpPr>
          <p:sp>
            <p:nvSpPr>
              <p:cNvPr id="101" name="圆角矩形 100"/>
              <p:cNvSpPr/>
              <p:nvPr/>
            </p:nvSpPr>
            <p:spPr>
              <a:xfrm>
                <a:off x="2774916" y="2917808"/>
                <a:ext cx="4357718" cy="1428760"/>
              </a:xfrm>
              <a:prstGeom prst="roundRect">
                <a:avLst>
                  <a:gd name="adj" fmla="val 11367"/>
                </a:avLst>
              </a:prstGeom>
              <a:solidFill>
                <a:srgbClr val="462D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108000" rtlCol="0" anchor="t"/>
              <a:lstStyle/>
              <a:p>
                <a:pPr algn="ctr">
                  <a:spcBef>
                    <a:spcPts val="600"/>
                  </a:spcBef>
                </a:pPr>
                <a:r>
                  <a:rPr lang="zh-CN" altLang="en-US" sz="1400" dirty="0">
                    <a:solidFill>
                      <a:srgbClr val="FEF8F5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人 性 化</a:t>
                </a:r>
                <a:endParaRPr lang="en-US" altLang="zh-CN" sz="1400" dirty="0">
                  <a:solidFill>
                    <a:srgbClr val="FEF8F5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02" name="矩形 101"/>
              <p:cNvSpPr/>
              <p:nvPr/>
            </p:nvSpPr>
            <p:spPr>
              <a:xfrm>
                <a:off x="3048002" y="3504351"/>
                <a:ext cx="3870322" cy="7713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   系统设计应以人为本，应满足人体工程学要求，应兼顾特殊人群的使用需求。</a:t>
                </a:r>
              </a:p>
            </p:txBody>
          </p:sp>
        </p:grpSp>
        <p:grpSp>
          <p:nvGrpSpPr>
            <p:cNvPr id="103" name="组合 102"/>
            <p:cNvGrpSpPr/>
            <p:nvPr/>
          </p:nvGrpSpPr>
          <p:grpSpPr>
            <a:xfrm>
              <a:off x="9347212" y="6704022"/>
              <a:ext cx="2928958" cy="1428760"/>
              <a:chOff x="2774916" y="2917808"/>
              <a:chExt cx="4357718" cy="1428760"/>
            </a:xfrm>
          </p:grpSpPr>
          <p:sp>
            <p:nvSpPr>
              <p:cNvPr id="104" name="圆角矩形 103"/>
              <p:cNvSpPr/>
              <p:nvPr/>
            </p:nvSpPr>
            <p:spPr>
              <a:xfrm>
                <a:off x="2774916" y="2917808"/>
                <a:ext cx="4357718" cy="1428760"/>
              </a:xfrm>
              <a:prstGeom prst="roundRect">
                <a:avLst>
                  <a:gd name="adj" fmla="val 11367"/>
                </a:avLst>
              </a:prstGeom>
              <a:solidFill>
                <a:srgbClr val="462D1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108000" rtlCol="0" anchor="t"/>
              <a:lstStyle/>
              <a:p>
                <a:pPr algn="ctr">
                  <a:spcBef>
                    <a:spcPts val="600"/>
                  </a:spcBef>
                </a:pPr>
                <a:r>
                  <a:rPr lang="zh-CN" altLang="en-US" sz="1400" dirty="0">
                    <a:solidFill>
                      <a:srgbClr val="FEF8F5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环 保 性</a:t>
                </a:r>
                <a:endParaRPr lang="en-US" altLang="zh-CN" sz="1400" dirty="0">
                  <a:solidFill>
                    <a:srgbClr val="FEF8F5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05" name="矩形 104"/>
              <p:cNvSpPr/>
              <p:nvPr/>
            </p:nvSpPr>
            <p:spPr>
              <a:xfrm>
                <a:off x="3048002" y="3504351"/>
                <a:ext cx="3870322" cy="7713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   系统应从实用性和环保性出发，注重可再生资源的利用。鼓励采用绿色能源。</a:t>
                </a:r>
              </a:p>
            </p:txBody>
          </p:sp>
        </p:grp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6495" y="3474492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 统 应 用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148783" y="4456887"/>
            <a:ext cx="1224136" cy="5858365"/>
            <a:chOff x="6660951" y="882204"/>
            <a:chExt cx="1008112" cy="4824536"/>
          </a:xfrm>
          <a:solidFill>
            <a:srgbClr val="C9A063"/>
          </a:solidFill>
        </p:grpSpPr>
        <p:sp>
          <p:nvSpPr>
            <p:cNvPr id="4" name="对角圆角矩形 3"/>
            <p:cNvSpPr/>
            <p:nvPr/>
          </p:nvSpPr>
          <p:spPr>
            <a:xfrm>
              <a:off x="6660951" y="882204"/>
              <a:ext cx="1008112" cy="216024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200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标识</a:t>
              </a:r>
            </a:p>
          </p:txBody>
        </p:sp>
        <p:sp>
          <p:nvSpPr>
            <p:cNvPr id="5" name="对角圆角矩形 4"/>
            <p:cNvSpPr/>
            <p:nvPr/>
          </p:nvSpPr>
          <p:spPr>
            <a:xfrm>
              <a:off x="6660951" y="1314252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200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车行导向</a:t>
              </a:r>
            </a:p>
          </p:txBody>
        </p:sp>
        <p:sp>
          <p:nvSpPr>
            <p:cNvPr id="6" name="对角圆角矩形 5"/>
            <p:cNvSpPr/>
            <p:nvPr/>
          </p:nvSpPr>
          <p:spPr>
            <a:xfrm flipH="1">
              <a:off x="6732959" y="16022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200" kern="1200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7" name="对角圆角矩形 6"/>
            <p:cNvSpPr/>
            <p:nvPr/>
          </p:nvSpPr>
          <p:spPr>
            <a:xfrm flipH="1">
              <a:off x="6732959" y="18903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200" kern="1200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8" name="对角圆角矩形 7"/>
            <p:cNvSpPr/>
            <p:nvPr/>
          </p:nvSpPr>
          <p:spPr>
            <a:xfrm flipH="1">
              <a:off x="6732959" y="217834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200" kern="1200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分流</a:t>
              </a:r>
            </a:p>
          </p:txBody>
        </p:sp>
        <p:sp>
          <p:nvSpPr>
            <p:cNvPr id="9" name="对角圆角矩形 8"/>
            <p:cNvSpPr/>
            <p:nvPr/>
          </p:nvSpPr>
          <p:spPr>
            <a:xfrm flipH="1">
              <a:off x="6732959" y="246638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200" kern="1200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停车位</a:t>
              </a:r>
            </a:p>
          </p:txBody>
        </p:sp>
        <p:sp>
          <p:nvSpPr>
            <p:cNvPr id="10" name="对角圆角矩形 9"/>
            <p:cNvSpPr/>
            <p:nvPr/>
          </p:nvSpPr>
          <p:spPr>
            <a:xfrm flipH="1">
              <a:off x="6732959" y="275441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200" kern="1200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11" name="对角圆角矩形 10"/>
            <p:cNvSpPr/>
            <p:nvPr/>
          </p:nvSpPr>
          <p:spPr>
            <a:xfrm>
              <a:off x="6660951" y="3186460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200" kern="1200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12" name="对角圆角矩形 11"/>
            <p:cNvSpPr/>
            <p:nvPr/>
          </p:nvSpPr>
          <p:spPr>
            <a:xfrm flipH="1">
              <a:off x="6732959" y="347449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200" kern="1200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13" name="对角圆角矩形 12"/>
            <p:cNvSpPr/>
            <p:nvPr/>
          </p:nvSpPr>
          <p:spPr>
            <a:xfrm flipH="1">
              <a:off x="6732959" y="376252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200" kern="1200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14" name="对角圆角矩形 13"/>
            <p:cNvSpPr/>
            <p:nvPr/>
          </p:nvSpPr>
          <p:spPr>
            <a:xfrm flipH="1">
              <a:off x="6732959" y="405055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200" kern="1200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15" name="对角圆角矩形 14"/>
            <p:cNvSpPr/>
            <p:nvPr/>
          </p:nvSpPr>
          <p:spPr>
            <a:xfrm flipH="1">
              <a:off x="6732959" y="433858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200" kern="1200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16" name="对角圆角矩形 15"/>
            <p:cNvSpPr/>
            <p:nvPr/>
          </p:nvSpPr>
          <p:spPr>
            <a:xfrm flipH="1">
              <a:off x="6732959" y="462662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200" kern="1200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17" name="对角圆角矩形 16"/>
            <p:cNvSpPr/>
            <p:nvPr/>
          </p:nvSpPr>
          <p:spPr>
            <a:xfrm flipH="1">
              <a:off x="6732959" y="491465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200" kern="1200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18" name="对角圆角矩形 17"/>
            <p:cNvSpPr/>
            <p:nvPr/>
          </p:nvSpPr>
          <p:spPr>
            <a:xfrm flipH="1">
              <a:off x="6732959" y="52026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200" kern="1200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19" name="对角圆角矩形 18"/>
            <p:cNvSpPr/>
            <p:nvPr/>
          </p:nvSpPr>
          <p:spPr>
            <a:xfrm flipH="1">
              <a:off x="6732959" y="54907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200" kern="1200" noProof="1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EF8FD386-0AE3-4D6E-BE3E-4FF5669E57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515" y="4842644"/>
            <a:ext cx="5395428" cy="1920406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1186358" y="882204"/>
            <a:ext cx="5036631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0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位置：</a:t>
            </a:r>
            <a:endParaRPr lang="zh-CN" altLang="en-US" sz="1000" noProof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位置：服务区综合楼主要入口正上方或主入旁，建筑立面，建筑屋顶</a:t>
            </a:r>
            <a:endParaRPr lang="zh-CN" altLang="en-US" sz="1000" noProof="1">
              <a:solidFill>
                <a:schemeClr val="tx1">
                  <a:alpha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样式：附着式、立柱式、门架式</a:t>
            </a:r>
            <a:endParaRPr lang="zh-CN" altLang="en-US" sz="1000" noProof="1">
              <a:solidFill>
                <a:schemeClr val="tx1">
                  <a:alpha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灯箱：自发光</a:t>
            </a:r>
            <a:endParaRPr lang="zh-CN" altLang="en-US" sz="1000" noProof="1">
              <a:solidFill>
                <a:schemeClr val="tx1">
                  <a:alpha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fontAlgn="auto">
              <a:lnSpc>
                <a:spcPct val="150000"/>
              </a:lnSpc>
              <a:spcBef>
                <a:spcPts val="1800"/>
              </a:spcBef>
            </a:pPr>
            <a:r>
              <a:rPr lang="zh-CN" altLang="en-US" sz="1000" noProof="1">
                <a:latin typeface="黑体" panose="02010609060101010101" pitchFamily="49" charset="-122"/>
                <a:ea typeface="黑体" panose="02010609060101010101" pitchFamily="49" charset="-122"/>
              </a:rPr>
              <a:t>内容：</a:t>
            </a:r>
            <a:endParaRPr lang="zh-CN" altLang="en-US" sz="1000" noProof="1"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标识应包含形象LOGO、服务区名称、营运公司名称等主要服务区识别信息。</a:t>
            </a:r>
            <a:endParaRPr lang="en-US" altLang="zh-CN" sz="1000" noProof="1">
              <a:solidFill>
                <a:schemeClr val="tx1">
                  <a:alpha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254437" y="4087431"/>
            <a:ext cx="5478522" cy="757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000" noProof="1">
                <a:latin typeface="黑体" panose="02010609060101010101" pitchFamily="49" charset="-122"/>
                <a:ea typeface="黑体" panose="02010609060101010101" pitchFamily="49" charset="-122"/>
              </a:rPr>
              <a:t>尺寸：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服务区标识应确保醒目性，服务楼外立面任何广告、导向等其它信息字体不应大于服务区标识主要字体。标识尺寸应并结合项目具体场景确定，并与场地规模、建筑物尺度相协调。</a:t>
            </a:r>
            <a:endParaRPr lang="zh-CN" altLang="en-US" sz="1000" noProof="1">
              <a:solidFill>
                <a:schemeClr val="tx1">
                  <a:alpha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326445" y="7794972"/>
            <a:ext cx="540651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000" noProof="1">
                <a:latin typeface="黑体" panose="02010609060101010101" pitchFamily="49" charset="-122"/>
                <a:ea typeface="黑体" panose="02010609060101010101" pitchFamily="49" charset="-122"/>
              </a:rPr>
              <a:t>材料：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英文名称：不锈钢焊接成型烤漆表面激光穿孔镶嵌白色</a:t>
            </a:r>
            <a:r>
              <a:rPr lang="en-US" altLang="zh-CN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LED</a:t>
            </a: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灯珠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企业名称：采用镂空发光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支架：</a:t>
            </a:r>
            <a:r>
              <a:rPr lang="en-US" altLang="zh-CN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</a:t>
            </a: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角钢。</a:t>
            </a:r>
            <a:endParaRPr lang="zh-CN" altLang="en-US" sz="1000" noProof="1">
              <a:solidFill>
                <a:schemeClr val="tx1">
                  <a:alpha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grpSp>
        <p:nvGrpSpPr>
          <p:cNvPr id="2" name="组合 49"/>
          <p:cNvGrpSpPr>
            <a:grpSpLocks/>
          </p:cNvGrpSpPr>
          <p:nvPr/>
        </p:nvGrpSpPr>
        <p:grpSpPr bwMode="auto">
          <a:xfrm flipH="1">
            <a:off x="-107950" y="882650"/>
            <a:ext cx="1008063" cy="4824413"/>
            <a:chOff x="6660951" y="882204"/>
            <a:chExt cx="1008112" cy="4824536"/>
          </a:xfrm>
        </p:grpSpPr>
        <p:sp>
          <p:nvSpPr>
            <p:cNvPr id="51" name="对角圆角矩形 50"/>
            <p:cNvSpPr/>
            <p:nvPr/>
          </p:nvSpPr>
          <p:spPr>
            <a:xfrm>
              <a:off x="6660951" y="882204"/>
              <a:ext cx="1008112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标识</a:t>
              </a:r>
            </a:p>
          </p:txBody>
        </p:sp>
        <p:sp>
          <p:nvSpPr>
            <p:cNvPr id="52" name="对角圆角矩形 51"/>
            <p:cNvSpPr/>
            <p:nvPr/>
          </p:nvSpPr>
          <p:spPr>
            <a:xfrm>
              <a:off x="6660951" y="1314015"/>
              <a:ext cx="792202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车行导向</a:t>
              </a:r>
            </a:p>
          </p:txBody>
        </p:sp>
        <p:sp>
          <p:nvSpPr>
            <p:cNvPr id="53" name="对角圆角矩形 52"/>
            <p:cNvSpPr/>
            <p:nvPr/>
          </p:nvSpPr>
          <p:spPr>
            <a:xfrm flipH="1">
              <a:off x="6732392" y="1602947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54" name="对角圆角矩形 53"/>
            <p:cNvSpPr/>
            <p:nvPr/>
          </p:nvSpPr>
          <p:spPr>
            <a:xfrm flipH="1">
              <a:off x="6732392" y="1890293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55" name="对角圆角矩形 54"/>
            <p:cNvSpPr/>
            <p:nvPr/>
          </p:nvSpPr>
          <p:spPr>
            <a:xfrm flipH="1">
              <a:off x="6732392" y="2177637"/>
              <a:ext cx="936671" cy="21749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分流</a:t>
              </a:r>
            </a:p>
          </p:txBody>
        </p:sp>
        <p:sp>
          <p:nvSpPr>
            <p:cNvPr id="56" name="对角圆角矩形 55"/>
            <p:cNvSpPr/>
            <p:nvPr/>
          </p:nvSpPr>
          <p:spPr>
            <a:xfrm flipH="1">
              <a:off x="6732392" y="2466569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停车位</a:t>
              </a:r>
            </a:p>
          </p:txBody>
        </p:sp>
        <p:sp>
          <p:nvSpPr>
            <p:cNvPr id="57" name="对角圆角矩形 56"/>
            <p:cNvSpPr/>
            <p:nvPr/>
          </p:nvSpPr>
          <p:spPr>
            <a:xfrm flipH="1">
              <a:off x="6732392" y="2753915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58" name="对角圆角矩形 57"/>
            <p:cNvSpPr/>
            <p:nvPr/>
          </p:nvSpPr>
          <p:spPr>
            <a:xfrm>
              <a:off x="6660951" y="3185726"/>
              <a:ext cx="792202" cy="21749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59" name="对角圆角矩形 58"/>
            <p:cNvSpPr/>
            <p:nvPr/>
          </p:nvSpPr>
          <p:spPr>
            <a:xfrm flipH="1">
              <a:off x="6732392" y="3474658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60" name="对角圆角矩形 59"/>
            <p:cNvSpPr/>
            <p:nvPr/>
          </p:nvSpPr>
          <p:spPr>
            <a:xfrm flipH="1">
              <a:off x="6732392" y="3762002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61" name="对角圆角矩形 60"/>
            <p:cNvSpPr/>
            <p:nvPr/>
          </p:nvSpPr>
          <p:spPr>
            <a:xfrm flipH="1">
              <a:off x="6732392" y="4050935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62" name="对角圆角矩形 61"/>
            <p:cNvSpPr/>
            <p:nvPr/>
          </p:nvSpPr>
          <p:spPr>
            <a:xfrm flipH="1">
              <a:off x="6732392" y="4338280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63" name="对角圆角矩形 62"/>
            <p:cNvSpPr/>
            <p:nvPr/>
          </p:nvSpPr>
          <p:spPr>
            <a:xfrm flipH="1">
              <a:off x="6732392" y="4627212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64" name="对角圆角矩形 63"/>
            <p:cNvSpPr/>
            <p:nvPr/>
          </p:nvSpPr>
          <p:spPr>
            <a:xfrm flipH="1">
              <a:off x="6732392" y="4914557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65" name="对角圆角矩形 64"/>
            <p:cNvSpPr/>
            <p:nvPr/>
          </p:nvSpPr>
          <p:spPr>
            <a:xfrm flipH="1">
              <a:off x="6732392" y="5201902"/>
              <a:ext cx="936671" cy="21749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66" name="对角圆角矩形 65"/>
            <p:cNvSpPr/>
            <p:nvPr/>
          </p:nvSpPr>
          <p:spPr>
            <a:xfrm flipH="1">
              <a:off x="6732392" y="5490834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sp>
        <p:nvSpPr>
          <p:cNvPr id="6171" name="TextBox 19"/>
          <p:cNvSpPr txBox="1">
            <a:spLocks noChangeArrowheads="1"/>
          </p:cNvSpPr>
          <p:nvPr/>
        </p:nvSpPr>
        <p:spPr bwMode="auto">
          <a:xfrm>
            <a:off x="5508625" y="161925"/>
            <a:ext cx="14398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系统应用</a:t>
            </a:r>
          </a:p>
        </p:txBody>
      </p:sp>
      <p:sp>
        <p:nvSpPr>
          <p:cNvPr id="6172" name="TextBox 20"/>
          <p:cNvSpPr txBox="1">
            <a:spLocks noChangeArrowheads="1"/>
          </p:cNvSpPr>
          <p:nvPr/>
        </p:nvSpPr>
        <p:spPr bwMode="auto">
          <a:xfrm>
            <a:off x="6084888" y="522288"/>
            <a:ext cx="863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1200" dirty="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标识</a:t>
            </a:r>
          </a:p>
        </p:txBody>
      </p:sp>
      <p:graphicFrame>
        <p:nvGraphicFramePr>
          <p:cNvPr id="30" name="表格 29"/>
          <p:cNvGraphicFramePr>
            <a:graphicFrameLocks noGrp="1"/>
          </p:cNvGraphicFramePr>
          <p:nvPr/>
        </p:nvGraphicFramePr>
        <p:xfrm>
          <a:off x="1542469" y="6607711"/>
          <a:ext cx="3528392" cy="720080"/>
        </p:xfrm>
        <a:graphic>
          <a:graphicData uri="http://schemas.openxmlformats.org/drawingml/2006/table">
            <a:tbl>
              <a:tblPr/>
              <a:tblGrid>
                <a:gridCol w="5769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29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63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8002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服务区规模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A</a:t>
                      </a:r>
                      <a:endParaRPr lang="zh-CN" sz="10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B</a:t>
                      </a:r>
                      <a:endParaRPr lang="zh-CN" sz="10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P</a:t>
                      </a:r>
                      <a:endParaRPr lang="zh-CN" sz="10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02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推荐值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模数</a:t>
                      </a:r>
                      <a:r>
                        <a:rPr lang="en-US" sz="10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A</a:t>
                      </a:r>
                      <a:r>
                        <a:rPr lang="zh-CN" sz="10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（</a:t>
                      </a:r>
                      <a:r>
                        <a:rPr lang="en-US" sz="10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m</a:t>
                      </a:r>
                      <a:r>
                        <a:rPr lang="zh-CN" sz="10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2.5</a:t>
                      </a:r>
                      <a:endParaRPr lang="zh-CN" sz="10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2.0</a:t>
                      </a:r>
                      <a:endParaRPr lang="zh-CN" sz="100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1.5</a:t>
                      </a:r>
                      <a:endParaRPr lang="zh-CN" sz="10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02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横版标识宽（</a:t>
                      </a:r>
                      <a:r>
                        <a:rPr lang="en-US" sz="10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m</a:t>
                      </a:r>
                      <a:r>
                        <a:rPr lang="zh-CN" sz="10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18.3</a:t>
                      </a:r>
                      <a:endParaRPr lang="zh-CN" sz="10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14.6</a:t>
                      </a:r>
                      <a:endParaRPr lang="zh-CN" sz="10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11.0</a:t>
                      </a:r>
                      <a:endParaRPr lang="zh-CN" sz="10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02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竖版标识高（</a:t>
                      </a:r>
                      <a:r>
                        <a:rPr lang="en-US" sz="10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m</a:t>
                      </a:r>
                      <a:r>
                        <a:rPr lang="zh-CN" sz="10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19.4</a:t>
                      </a:r>
                      <a:endParaRPr lang="zh-CN" sz="10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15.5</a:t>
                      </a:r>
                      <a:endParaRPr lang="zh-CN" sz="10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11.6</a:t>
                      </a:r>
                      <a:endParaRPr lang="zh-CN" sz="1000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3" name="文本框 40"/>
          <p:cNvSpPr txBox="1"/>
          <p:nvPr/>
        </p:nvSpPr>
        <p:spPr>
          <a:xfrm>
            <a:off x="1542469" y="7327791"/>
            <a:ext cx="3528392" cy="2870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注：按项目尺度协调需求，模数可乘以</a:t>
            </a:r>
            <a:r>
              <a:rPr lang="en-US" altLang="zh-CN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0.9</a:t>
            </a: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～</a:t>
            </a:r>
            <a:r>
              <a:rPr lang="en-US" altLang="zh-CN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1.4</a:t>
            </a: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的调整系数。</a:t>
            </a:r>
            <a:endParaRPr lang="zh-CN" altLang="en-US" sz="1000" noProof="1">
              <a:solidFill>
                <a:schemeClr val="tx1">
                  <a:alpha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3C0DC39-AD2A-4A9E-A271-75234FD5F7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633" y="2590364"/>
            <a:ext cx="5395428" cy="158509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6C0D113-B33D-4C24-B106-200581C40D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895" y="8765220"/>
            <a:ext cx="5401524" cy="127417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Box 36"/>
          <p:cNvSpPr txBox="1">
            <a:spLocks noChangeArrowheads="1"/>
          </p:cNvSpPr>
          <p:nvPr/>
        </p:nvSpPr>
        <p:spPr bwMode="auto">
          <a:xfrm>
            <a:off x="612775" y="161925"/>
            <a:ext cx="14398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系统应用</a:t>
            </a:r>
          </a:p>
        </p:txBody>
      </p:sp>
      <p:sp>
        <p:nvSpPr>
          <p:cNvPr id="7170" name="TextBox 37"/>
          <p:cNvSpPr txBox="1">
            <a:spLocks noChangeArrowheads="1"/>
          </p:cNvSpPr>
          <p:nvPr/>
        </p:nvSpPr>
        <p:spPr bwMode="auto">
          <a:xfrm>
            <a:off x="684213" y="522288"/>
            <a:ext cx="863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车行导向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904240" y="1133068"/>
            <a:ext cx="5752465" cy="147732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0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预告标志</a:t>
            </a:r>
            <a:endParaRPr lang="en-US" altLang="zh-CN" sz="1000" noProof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zh-CN" altLang="en-US" sz="1000" noProof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位置：服务区前2km、前1km、前500m、临近匝道分流口应分别设置</a:t>
            </a:r>
            <a:endParaRPr lang="zh-CN" altLang="en-US" sz="1000" noProof="1">
              <a:solidFill>
                <a:schemeClr val="tx1">
                  <a:alpha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内容要素：服务区主要功能图标、服务区中英文名称、前方距离</a:t>
            </a:r>
            <a:endParaRPr lang="zh-CN" altLang="en-US" sz="1000" noProof="1">
              <a:solidFill>
                <a:schemeClr val="tx1">
                  <a:alpha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材料工艺：面层：V类反光膜</a:t>
            </a:r>
            <a:endParaRPr lang="zh-CN" altLang="en-US" sz="1000" noProof="1">
              <a:solidFill>
                <a:schemeClr val="tx1">
                  <a:alpha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板面：3.0mm铝合金板</a:t>
            </a:r>
            <a:endParaRPr lang="en-US" altLang="zh-CN" sz="1000" noProof="1">
              <a:solidFill>
                <a:schemeClr val="tx1">
                  <a:alpha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04240" y="5390356"/>
            <a:ext cx="5765800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 2</a:t>
            </a:r>
            <a:r>
              <a:rPr lang="en-US" altLang="zh-CN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km</a:t>
            </a: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预告标志                                                     </a:t>
            </a:r>
            <a:r>
              <a:rPr 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</a:t>
            </a:r>
            <a:r>
              <a:rPr lang="en-US" altLang="zh-CN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km</a:t>
            </a: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预告标志</a:t>
            </a:r>
            <a:endParaRPr lang="zh-CN" altLang="en-US" sz="1000" noProof="1">
              <a:solidFill>
                <a:schemeClr val="tx1">
                  <a:alpha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pic>
        <p:nvPicPr>
          <p:cNvPr id="7173" name="图片 77" descr="C:\Users\Administrator\AppData\Roaming\Tencent\Users\22725772\QQ\WinTemp\RichOle\PRIQA@JGEKO@]}9Q7C$ZXO4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634" t="761" r="35085" b="-761"/>
          <a:stretch>
            <a:fillRect/>
          </a:stretch>
        </p:blipFill>
        <p:spPr bwMode="auto">
          <a:xfrm>
            <a:off x="1250950" y="6097295"/>
            <a:ext cx="2187575" cy="166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图片 75" descr="C:\Users\Administrator\AppData\Roaming\Tencent\Users\22725772\QQ\WinTemp\RichOle\$5TI9[I2SOW5I9~NLOM4P7U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875" y="3101499"/>
            <a:ext cx="2879725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图片 77" descr="C:\Users\Administrator\AppData\Roaming\Tencent\Users\22725772\QQ\WinTemp\RichOle\PRIQA@JGEKO@]}9Q7C$ZXO4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0827" t="761" r="-105" b="-761"/>
          <a:stretch>
            <a:fillRect/>
          </a:stretch>
        </p:blipFill>
        <p:spPr bwMode="auto">
          <a:xfrm>
            <a:off x="3962400" y="6097295"/>
            <a:ext cx="2189163" cy="166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图片 77" descr="C:\Users\Administrator\AppData\Roaming\Tencent\Users\22725772\QQ\WinTemp\RichOle\PRIQA@JGEKO@]}9Q7C$ZXO4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0720"/>
          <a:stretch>
            <a:fillRect/>
          </a:stretch>
        </p:blipFill>
        <p:spPr bwMode="auto">
          <a:xfrm>
            <a:off x="3962400" y="3411061"/>
            <a:ext cx="2189163" cy="166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" name="文本框 56"/>
          <p:cNvSpPr txBox="1"/>
          <p:nvPr/>
        </p:nvSpPr>
        <p:spPr>
          <a:xfrm>
            <a:off x="904240" y="7909902"/>
            <a:ext cx="5765800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 500</a:t>
            </a:r>
            <a:r>
              <a:rPr lang="en-US" altLang="zh-CN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m</a:t>
            </a: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预告标志                                                     入口</a:t>
            </a: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预告标志</a:t>
            </a:r>
            <a:endParaRPr lang="zh-CN" altLang="en-US" sz="1000" noProof="1">
              <a:solidFill>
                <a:schemeClr val="tx1">
                  <a:alpha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grpSp>
        <p:nvGrpSpPr>
          <p:cNvPr id="2" name="组合 57"/>
          <p:cNvGrpSpPr>
            <a:grpSpLocks/>
          </p:cNvGrpSpPr>
          <p:nvPr/>
        </p:nvGrpSpPr>
        <p:grpSpPr bwMode="auto">
          <a:xfrm>
            <a:off x="6656388" y="882650"/>
            <a:ext cx="1008062" cy="4824413"/>
            <a:chOff x="6660951" y="882204"/>
            <a:chExt cx="1008112" cy="4824536"/>
          </a:xfrm>
        </p:grpSpPr>
        <p:sp>
          <p:nvSpPr>
            <p:cNvPr id="59" name="对角圆角矩形 58"/>
            <p:cNvSpPr/>
            <p:nvPr/>
          </p:nvSpPr>
          <p:spPr>
            <a:xfrm>
              <a:off x="6660951" y="882204"/>
              <a:ext cx="1008112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标识</a:t>
              </a:r>
            </a:p>
          </p:txBody>
        </p:sp>
        <p:sp>
          <p:nvSpPr>
            <p:cNvPr id="60" name="对角圆角矩形 59"/>
            <p:cNvSpPr/>
            <p:nvPr/>
          </p:nvSpPr>
          <p:spPr>
            <a:xfrm>
              <a:off x="6660951" y="1314015"/>
              <a:ext cx="79220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车行导向</a:t>
              </a:r>
            </a:p>
          </p:txBody>
        </p:sp>
        <p:sp>
          <p:nvSpPr>
            <p:cNvPr id="61" name="对角圆角矩形 60"/>
            <p:cNvSpPr/>
            <p:nvPr/>
          </p:nvSpPr>
          <p:spPr>
            <a:xfrm flipH="1">
              <a:off x="6732392" y="1602947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预告</a:t>
              </a:r>
            </a:p>
          </p:txBody>
        </p:sp>
        <p:sp>
          <p:nvSpPr>
            <p:cNvPr id="62" name="对角圆角矩形 61"/>
            <p:cNvSpPr/>
            <p:nvPr/>
          </p:nvSpPr>
          <p:spPr>
            <a:xfrm flipH="1">
              <a:off x="6732392" y="1890293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63" name="对角圆角矩形 62"/>
            <p:cNvSpPr/>
            <p:nvPr/>
          </p:nvSpPr>
          <p:spPr>
            <a:xfrm flipH="1">
              <a:off x="6732392" y="2177637"/>
              <a:ext cx="936671" cy="21749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分流</a:t>
              </a:r>
            </a:p>
          </p:txBody>
        </p:sp>
        <p:sp>
          <p:nvSpPr>
            <p:cNvPr id="64" name="对角圆角矩形 63"/>
            <p:cNvSpPr/>
            <p:nvPr/>
          </p:nvSpPr>
          <p:spPr>
            <a:xfrm flipH="1">
              <a:off x="6732392" y="2466569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停车位</a:t>
              </a:r>
            </a:p>
          </p:txBody>
        </p:sp>
        <p:sp>
          <p:nvSpPr>
            <p:cNvPr id="65" name="对角圆角矩形 64"/>
            <p:cNvSpPr/>
            <p:nvPr/>
          </p:nvSpPr>
          <p:spPr>
            <a:xfrm flipH="1">
              <a:off x="6732392" y="2753915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66" name="对角圆角矩形 65"/>
            <p:cNvSpPr/>
            <p:nvPr/>
          </p:nvSpPr>
          <p:spPr>
            <a:xfrm>
              <a:off x="6660951" y="3185726"/>
              <a:ext cx="792201" cy="21749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67" name="对角圆角矩形 66"/>
            <p:cNvSpPr/>
            <p:nvPr/>
          </p:nvSpPr>
          <p:spPr>
            <a:xfrm flipH="1">
              <a:off x="6732392" y="3474658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68" name="对角圆角矩形 67"/>
            <p:cNvSpPr/>
            <p:nvPr/>
          </p:nvSpPr>
          <p:spPr>
            <a:xfrm flipH="1">
              <a:off x="6732392" y="3762002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69" name="对角圆角矩形 68"/>
            <p:cNvSpPr/>
            <p:nvPr/>
          </p:nvSpPr>
          <p:spPr>
            <a:xfrm flipH="1">
              <a:off x="6732392" y="4050935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70" name="对角圆角矩形 69"/>
            <p:cNvSpPr/>
            <p:nvPr/>
          </p:nvSpPr>
          <p:spPr>
            <a:xfrm flipH="1">
              <a:off x="6732392" y="4338280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71" name="对角圆角矩形 70"/>
            <p:cNvSpPr/>
            <p:nvPr/>
          </p:nvSpPr>
          <p:spPr>
            <a:xfrm flipH="1">
              <a:off x="6732392" y="4627212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72" name="对角圆角矩形 71"/>
            <p:cNvSpPr/>
            <p:nvPr/>
          </p:nvSpPr>
          <p:spPr>
            <a:xfrm flipH="1">
              <a:off x="6732392" y="4914557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73" name="对角圆角矩形 72"/>
            <p:cNvSpPr/>
            <p:nvPr/>
          </p:nvSpPr>
          <p:spPr>
            <a:xfrm flipH="1">
              <a:off x="6732392" y="5201902"/>
              <a:ext cx="936671" cy="21749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74" name="对角圆角矩形 73"/>
            <p:cNvSpPr/>
            <p:nvPr/>
          </p:nvSpPr>
          <p:spPr>
            <a:xfrm flipH="1">
              <a:off x="6732392" y="5490834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6444927" y="9955212"/>
            <a:ext cx="936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C</a:t>
            </a:r>
            <a:endParaRPr lang="zh-CN" altLang="en-US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88343" y="1125855"/>
            <a:ext cx="5468362" cy="2631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0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入口标牌</a:t>
            </a:r>
            <a:endParaRPr lang="en-US" altLang="zh-CN" sz="1000" noProof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zh-CN" altLang="en-US" sz="1000" noProof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位置：入口主线与场地间的分流带内，距分流鼻宜≥20m，条件受限时可设于匝道外侧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内容要素：形象LOGO、服务区星级（可选）、服务区中英文名称、主要功能图标、营运公司名称、剩余停车位数（可选）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材料工艺：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衬板：3.0mm乳白色透光亚克力板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面板：1.2mm拉丝不锈钢烤漆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光源：LED光源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骨架：60mm×60mm×3.0mm（Q235）方钢管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底座：3.5mx2.0mx1.5m（C25）现浇钢筋混凝土基础（预埋连接件）</a:t>
            </a:r>
          </a:p>
        </p:txBody>
      </p:sp>
      <p:grpSp>
        <p:nvGrpSpPr>
          <p:cNvPr id="3" name="组合 41"/>
          <p:cNvGrpSpPr>
            <a:grpSpLocks/>
          </p:cNvGrpSpPr>
          <p:nvPr/>
        </p:nvGrpSpPr>
        <p:grpSpPr bwMode="auto">
          <a:xfrm flipH="1">
            <a:off x="-107950" y="882650"/>
            <a:ext cx="1008063" cy="4824413"/>
            <a:chOff x="6660951" y="882204"/>
            <a:chExt cx="1008112" cy="4824536"/>
          </a:xfrm>
        </p:grpSpPr>
        <p:sp>
          <p:nvSpPr>
            <p:cNvPr id="43" name="对角圆角矩形 42"/>
            <p:cNvSpPr/>
            <p:nvPr/>
          </p:nvSpPr>
          <p:spPr>
            <a:xfrm>
              <a:off x="6660951" y="882204"/>
              <a:ext cx="1008112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标识</a:t>
              </a:r>
            </a:p>
          </p:txBody>
        </p:sp>
        <p:sp>
          <p:nvSpPr>
            <p:cNvPr id="44" name="对角圆角矩形 43"/>
            <p:cNvSpPr/>
            <p:nvPr/>
          </p:nvSpPr>
          <p:spPr>
            <a:xfrm>
              <a:off x="6660951" y="1314015"/>
              <a:ext cx="792202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车行导向</a:t>
              </a:r>
            </a:p>
          </p:txBody>
        </p:sp>
        <p:sp>
          <p:nvSpPr>
            <p:cNvPr id="45" name="对角圆角矩形 44"/>
            <p:cNvSpPr/>
            <p:nvPr/>
          </p:nvSpPr>
          <p:spPr>
            <a:xfrm flipH="1">
              <a:off x="6732392" y="1602947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47" name="对角圆角矩形 46"/>
            <p:cNvSpPr/>
            <p:nvPr/>
          </p:nvSpPr>
          <p:spPr>
            <a:xfrm flipH="1">
              <a:off x="6732392" y="1890293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/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出入口</a:t>
              </a:r>
            </a:p>
          </p:txBody>
        </p:sp>
        <p:sp>
          <p:nvSpPr>
            <p:cNvPr id="48" name="对角圆角矩形 47"/>
            <p:cNvSpPr/>
            <p:nvPr/>
          </p:nvSpPr>
          <p:spPr>
            <a:xfrm flipH="1">
              <a:off x="6732392" y="2177637"/>
              <a:ext cx="936671" cy="21749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分流</a:t>
              </a:r>
            </a:p>
          </p:txBody>
        </p:sp>
        <p:sp>
          <p:nvSpPr>
            <p:cNvPr id="49" name="对角圆角矩形 48"/>
            <p:cNvSpPr/>
            <p:nvPr/>
          </p:nvSpPr>
          <p:spPr>
            <a:xfrm flipH="1">
              <a:off x="6732392" y="2466569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停车位</a:t>
              </a:r>
            </a:p>
          </p:txBody>
        </p:sp>
        <p:sp>
          <p:nvSpPr>
            <p:cNvPr id="50" name="对角圆角矩形 49"/>
            <p:cNvSpPr/>
            <p:nvPr/>
          </p:nvSpPr>
          <p:spPr>
            <a:xfrm flipH="1">
              <a:off x="6732392" y="2753915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52" name="对角圆角矩形 51"/>
            <p:cNvSpPr/>
            <p:nvPr/>
          </p:nvSpPr>
          <p:spPr>
            <a:xfrm>
              <a:off x="6660951" y="3185726"/>
              <a:ext cx="792202" cy="21749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53" name="对角圆角矩形 52"/>
            <p:cNvSpPr/>
            <p:nvPr/>
          </p:nvSpPr>
          <p:spPr>
            <a:xfrm flipH="1">
              <a:off x="6732392" y="3474658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58" name="对角圆角矩形 57"/>
            <p:cNvSpPr/>
            <p:nvPr/>
          </p:nvSpPr>
          <p:spPr>
            <a:xfrm flipH="1">
              <a:off x="6732392" y="3762002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59" name="对角圆角矩形 58"/>
            <p:cNvSpPr/>
            <p:nvPr/>
          </p:nvSpPr>
          <p:spPr>
            <a:xfrm flipH="1">
              <a:off x="6732392" y="4050935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60" name="对角圆角矩形 59"/>
            <p:cNvSpPr/>
            <p:nvPr/>
          </p:nvSpPr>
          <p:spPr>
            <a:xfrm flipH="1">
              <a:off x="6732392" y="4338280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61" name="对角圆角矩形 60"/>
            <p:cNvSpPr/>
            <p:nvPr/>
          </p:nvSpPr>
          <p:spPr>
            <a:xfrm flipH="1">
              <a:off x="6732392" y="4627212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62" name="对角圆角矩形 61"/>
            <p:cNvSpPr/>
            <p:nvPr/>
          </p:nvSpPr>
          <p:spPr>
            <a:xfrm flipH="1">
              <a:off x="6732392" y="4914557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63" name="对角圆角矩形 62"/>
            <p:cNvSpPr/>
            <p:nvPr/>
          </p:nvSpPr>
          <p:spPr>
            <a:xfrm flipH="1">
              <a:off x="6732392" y="5201902"/>
              <a:ext cx="936671" cy="21749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64" name="对角圆角矩形 63"/>
            <p:cNvSpPr/>
            <p:nvPr/>
          </p:nvSpPr>
          <p:spPr>
            <a:xfrm flipH="1">
              <a:off x="6732392" y="5490834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FECC143B-F882-4C10-B810-D426450E43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367" y="4446588"/>
            <a:ext cx="5761219" cy="4230991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904240" y="1026220"/>
            <a:ext cx="5752465" cy="147732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0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出入口标线</a:t>
            </a:r>
            <a:endParaRPr lang="en-US" altLang="zh-CN" sz="1000" noProof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zh-CN" altLang="en-US" sz="1000" noProof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位置：出入口分流、合流点渐变段、变速段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内容要素：虚线、标线分隔带、分流、汇流提示箭头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标准色：白色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材料工艺：1.6mm热熔标线</a:t>
            </a:r>
            <a:endParaRPr lang="en-US" altLang="zh-CN" sz="1000" noProof="1">
              <a:solidFill>
                <a:schemeClr val="tx1">
                  <a:alpha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pic>
        <p:nvPicPr>
          <p:cNvPr id="9220" name="图片 74" descr="C:\Users\Administrator\AppData\Roaming\Tencent\Users\22725772\QQ\WinTemp\RichOle\QTD}M%[{MFLJJE1ID[0RA9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9975" y="6282804"/>
            <a:ext cx="5400675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文本框 45"/>
          <p:cNvSpPr txBox="1"/>
          <p:nvPr/>
        </p:nvSpPr>
        <p:spPr>
          <a:xfrm>
            <a:off x="894080" y="7615034"/>
            <a:ext cx="5765800" cy="245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出入口标线详图（单位：cm）</a:t>
            </a:r>
          </a:p>
        </p:txBody>
      </p:sp>
      <p:pic>
        <p:nvPicPr>
          <p:cNvPr id="9222" name="图片 83" descr="C:\Users\Administrator\AppData\Roaming\Tencent\Users\22725772\QQ\WinTemp\RichOle\QC)EZ4HT%W[]U~ADI}B{AM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0" y="2826420"/>
            <a:ext cx="5400675" cy="105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文本框 18"/>
          <p:cNvSpPr txBox="1"/>
          <p:nvPr/>
        </p:nvSpPr>
        <p:spPr>
          <a:xfrm>
            <a:off x="885825" y="3859882"/>
            <a:ext cx="5770245" cy="245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入口标线</a:t>
            </a:r>
          </a:p>
        </p:txBody>
      </p:sp>
      <p:pic>
        <p:nvPicPr>
          <p:cNvPr id="9224" name="图片 85" descr="C:\Users\Administrator\AppData\Roaming\Tencent\Users\22725772\QQ\WinTemp\RichOle\}23XB8`4@X~1IC5L%6XNR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81088" y="4482604"/>
            <a:ext cx="5399087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文本框 19"/>
          <p:cNvSpPr txBox="1"/>
          <p:nvPr/>
        </p:nvSpPr>
        <p:spPr>
          <a:xfrm>
            <a:off x="893445" y="5687199"/>
            <a:ext cx="5765800" cy="245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出</a:t>
            </a:r>
            <a:r>
              <a:rPr 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口标线</a:t>
            </a:r>
          </a:p>
        </p:txBody>
      </p:sp>
      <p:pic>
        <p:nvPicPr>
          <p:cNvPr id="9226" name="图片 87"/>
          <p:cNvPicPr>
            <a:picLocks noChangeAspect="1" noChangeArrowheads="1"/>
          </p:cNvPicPr>
          <p:nvPr/>
        </p:nvPicPr>
        <p:blipFill>
          <a:blip r:embed="rId5" cstate="print"/>
          <a:srcRect l="1558"/>
          <a:stretch>
            <a:fillRect/>
          </a:stretch>
        </p:blipFill>
        <p:spPr bwMode="auto">
          <a:xfrm>
            <a:off x="2772519" y="8345681"/>
            <a:ext cx="2127250" cy="1239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文本框 20"/>
          <p:cNvSpPr txBox="1"/>
          <p:nvPr/>
        </p:nvSpPr>
        <p:spPr>
          <a:xfrm>
            <a:off x="2782679" y="9494078"/>
            <a:ext cx="2116455" cy="245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喇叭口标线</a:t>
            </a:r>
          </a:p>
        </p:txBody>
      </p:sp>
      <p:grpSp>
        <p:nvGrpSpPr>
          <p:cNvPr id="2" name="组合 48"/>
          <p:cNvGrpSpPr>
            <a:grpSpLocks/>
          </p:cNvGrpSpPr>
          <p:nvPr/>
        </p:nvGrpSpPr>
        <p:grpSpPr bwMode="auto">
          <a:xfrm>
            <a:off x="6656388" y="882650"/>
            <a:ext cx="1008062" cy="4824413"/>
            <a:chOff x="6660951" y="882204"/>
            <a:chExt cx="1008112" cy="4824536"/>
          </a:xfrm>
        </p:grpSpPr>
        <p:sp>
          <p:nvSpPr>
            <p:cNvPr id="50" name="对角圆角矩形 49"/>
            <p:cNvSpPr/>
            <p:nvPr/>
          </p:nvSpPr>
          <p:spPr>
            <a:xfrm>
              <a:off x="6660951" y="882204"/>
              <a:ext cx="1008112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标识</a:t>
              </a:r>
            </a:p>
          </p:txBody>
        </p:sp>
        <p:sp>
          <p:nvSpPr>
            <p:cNvPr id="51" name="对角圆角矩形 50"/>
            <p:cNvSpPr/>
            <p:nvPr/>
          </p:nvSpPr>
          <p:spPr>
            <a:xfrm>
              <a:off x="6660951" y="1314015"/>
              <a:ext cx="79220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车行导向</a:t>
              </a:r>
            </a:p>
          </p:txBody>
        </p:sp>
        <p:sp>
          <p:nvSpPr>
            <p:cNvPr id="52" name="对角圆角矩形 51"/>
            <p:cNvSpPr/>
            <p:nvPr/>
          </p:nvSpPr>
          <p:spPr>
            <a:xfrm flipH="1">
              <a:off x="6732392" y="1602947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53" name="对角圆角矩形 52"/>
            <p:cNvSpPr/>
            <p:nvPr/>
          </p:nvSpPr>
          <p:spPr>
            <a:xfrm flipH="1">
              <a:off x="6732392" y="1890293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出入口</a:t>
              </a:r>
            </a:p>
          </p:txBody>
        </p:sp>
        <p:sp>
          <p:nvSpPr>
            <p:cNvPr id="54" name="对角圆角矩形 53"/>
            <p:cNvSpPr/>
            <p:nvPr/>
          </p:nvSpPr>
          <p:spPr>
            <a:xfrm flipH="1">
              <a:off x="6732392" y="2177637"/>
              <a:ext cx="936671" cy="21749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分流</a:t>
              </a:r>
            </a:p>
          </p:txBody>
        </p:sp>
        <p:sp>
          <p:nvSpPr>
            <p:cNvPr id="55" name="对角圆角矩形 54"/>
            <p:cNvSpPr/>
            <p:nvPr/>
          </p:nvSpPr>
          <p:spPr>
            <a:xfrm flipH="1">
              <a:off x="6732392" y="2466569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停车位</a:t>
              </a:r>
            </a:p>
          </p:txBody>
        </p:sp>
        <p:sp>
          <p:nvSpPr>
            <p:cNvPr id="56" name="对角圆角矩形 55"/>
            <p:cNvSpPr/>
            <p:nvPr/>
          </p:nvSpPr>
          <p:spPr>
            <a:xfrm flipH="1">
              <a:off x="6732392" y="2753915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57" name="对角圆角矩形 56"/>
            <p:cNvSpPr/>
            <p:nvPr/>
          </p:nvSpPr>
          <p:spPr>
            <a:xfrm>
              <a:off x="6660951" y="3185726"/>
              <a:ext cx="792201" cy="21749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58" name="对角圆角矩形 57"/>
            <p:cNvSpPr/>
            <p:nvPr/>
          </p:nvSpPr>
          <p:spPr>
            <a:xfrm flipH="1">
              <a:off x="6732392" y="3474658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59" name="对角圆角矩形 58"/>
            <p:cNvSpPr/>
            <p:nvPr/>
          </p:nvSpPr>
          <p:spPr>
            <a:xfrm flipH="1">
              <a:off x="6732392" y="3762002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60" name="对角圆角矩形 59"/>
            <p:cNvSpPr/>
            <p:nvPr/>
          </p:nvSpPr>
          <p:spPr>
            <a:xfrm flipH="1">
              <a:off x="6732392" y="4050935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61" name="对角圆角矩形 60"/>
            <p:cNvSpPr/>
            <p:nvPr/>
          </p:nvSpPr>
          <p:spPr>
            <a:xfrm flipH="1">
              <a:off x="6732392" y="4338280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62" name="对角圆角矩形 61"/>
            <p:cNvSpPr/>
            <p:nvPr/>
          </p:nvSpPr>
          <p:spPr>
            <a:xfrm flipH="1">
              <a:off x="6732392" y="4627212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63" name="对角圆角矩形 62"/>
            <p:cNvSpPr/>
            <p:nvPr/>
          </p:nvSpPr>
          <p:spPr>
            <a:xfrm flipH="1">
              <a:off x="6732392" y="4914557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64" name="对角圆角矩形 63"/>
            <p:cNvSpPr/>
            <p:nvPr/>
          </p:nvSpPr>
          <p:spPr>
            <a:xfrm flipH="1">
              <a:off x="6732392" y="5201902"/>
              <a:ext cx="936671" cy="21749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65" name="对角圆角矩形 64"/>
            <p:cNvSpPr/>
            <p:nvPr/>
          </p:nvSpPr>
          <p:spPr>
            <a:xfrm flipH="1">
              <a:off x="6732392" y="5490834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6444927" y="9955212"/>
            <a:ext cx="936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C</a:t>
            </a:r>
            <a:endParaRPr lang="zh-CN" altLang="en-US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5508625" y="161925"/>
            <a:ext cx="14398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系统应用</a:t>
            </a:r>
          </a:p>
        </p:txBody>
      </p:sp>
      <p:sp>
        <p:nvSpPr>
          <p:cNvPr id="32" name="TextBox 20"/>
          <p:cNvSpPr txBox="1">
            <a:spLocks noChangeArrowheads="1"/>
          </p:cNvSpPr>
          <p:nvPr/>
        </p:nvSpPr>
        <p:spPr bwMode="auto">
          <a:xfrm>
            <a:off x="6084888" y="522288"/>
            <a:ext cx="863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120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车行导向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904240" y="882204"/>
            <a:ext cx="5752465" cy="24006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0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分流标志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位置：主要设计车流分流点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内容要素：车型中文名称、指向箭头、车型图标（可选）、车型英文名称（可选）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材料工艺：</a:t>
            </a:r>
          </a:p>
          <a:p>
            <a:pPr indent="508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面层：V类反光膜</a:t>
            </a:r>
          </a:p>
          <a:p>
            <a:pPr indent="508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板面：3.0mm铝合金板</a:t>
            </a:r>
          </a:p>
          <a:p>
            <a:pPr indent="508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支撑结构：</a:t>
            </a:r>
          </a:p>
          <a:p>
            <a:pPr indent="508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图a、门架式（适用于A、B类服务区）</a:t>
            </a:r>
          </a:p>
          <a:p>
            <a:pPr indent="508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图b、单悬臂式（适用于A、B类服务区）</a:t>
            </a:r>
          </a:p>
          <a:p>
            <a:pPr indent="508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图c、单立柱式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636615" y="5490716"/>
            <a:ext cx="280406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/>
            <a:r>
              <a:rPr 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图a）匝道分流标志一（门架式）</a:t>
            </a:r>
          </a:p>
        </p:txBody>
      </p:sp>
      <p:pic>
        <p:nvPicPr>
          <p:cNvPr id="10243" name="图片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9500" y="3224783"/>
            <a:ext cx="5400675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图片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35138" y="7270055"/>
            <a:ext cx="4191000" cy="239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文本框 25"/>
          <p:cNvSpPr txBox="1"/>
          <p:nvPr/>
        </p:nvSpPr>
        <p:spPr>
          <a:xfrm>
            <a:off x="904240" y="6977380"/>
            <a:ext cx="5758180" cy="245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           图b）匝道分流标志二（单悬臂式）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904875" y="9638094"/>
            <a:ext cx="575754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图c）场地分流标志三（单柱式）               图d）场地分流标志四（双柱式）</a:t>
            </a:r>
          </a:p>
        </p:txBody>
      </p:sp>
      <p:grpSp>
        <p:nvGrpSpPr>
          <p:cNvPr id="2" name="组合 27"/>
          <p:cNvGrpSpPr>
            <a:grpSpLocks/>
          </p:cNvGrpSpPr>
          <p:nvPr/>
        </p:nvGrpSpPr>
        <p:grpSpPr bwMode="auto">
          <a:xfrm flipH="1">
            <a:off x="-107950" y="882650"/>
            <a:ext cx="1008063" cy="4824413"/>
            <a:chOff x="6660951" y="882204"/>
            <a:chExt cx="1008112" cy="4824536"/>
          </a:xfrm>
        </p:grpSpPr>
        <p:sp>
          <p:nvSpPr>
            <p:cNvPr id="29" name="对角圆角矩形 28"/>
            <p:cNvSpPr/>
            <p:nvPr/>
          </p:nvSpPr>
          <p:spPr>
            <a:xfrm>
              <a:off x="6660951" y="882204"/>
              <a:ext cx="1008112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标识</a:t>
              </a:r>
            </a:p>
          </p:txBody>
        </p:sp>
        <p:sp>
          <p:nvSpPr>
            <p:cNvPr id="30" name="对角圆角矩形 29"/>
            <p:cNvSpPr/>
            <p:nvPr/>
          </p:nvSpPr>
          <p:spPr>
            <a:xfrm>
              <a:off x="6660951" y="1314015"/>
              <a:ext cx="792202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车行导向</a:t>
              </a:r>
            </a:p>
          </p:txBody>
        </p:sp>
        <p:sp>
          <p:nvSpPr>
            <p:cNvPr id="31" name="对角圆角矩形 30"/>
            <p:cNvSpPr/>
            <p:nvPr/>
          </p:nvSpPr>
          <p:spPr>
            <a:xfrm flipH="1">
              <a:off x="6732392" y="1602947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32" name="对角圆角矩形 31"/>
            <p:cNvSpPr/>
            <p:nvPr/>
          </p:nvSpPr>
          <p:spPr>
            <a:xfrm flipH="1">
              <a:off x="6732392" y="1890293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出入口</a:t>
              </a:r>
            </a:p>
          </p:txBody>
        </p:sp>
        <p:sp>
          <p:nvSpPr>
            <p:cNvPr id="33" name="对角圆角矩形 32"/>
            <p:cNvSpPr/>
            <p:nvPr/>
          </p:nvSpPr>
          <p:spPr>
            <a:xfrm flipH="1">
              <a:off x="6732392" y="2177637"/>
              <a:ext cx="936671" cy="21749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/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分流</a:t>
              </a:r>
            </a:p>
          </p:txBody>
        </p:sp>
        <p:sp>
          <p:nvSpPr>
            <p:cNvPr id="34" name="对角圆角矩形 33"/>
            <p:cNvSpPr/>
            <p:nvPr/>
          </p:nvSpPr>
          <p:spPr>
            <a:xfrm flipH="1">
              <a:off x="6732392" y="2466569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停车位</a:t>
              </a:r>
            </a:p>
          </p:txBody>
        </p:sp>
        <p:sp>
          <p:nvSpPr>
            <p:cNvPr id="35" name="对角圆角矩形 34"/>
            <p:cNvSpPr/>
            <p:nvPr/>
          </p:nvSpPr>
          <p:spPr>
            <a:xfrm flipH="1">
              <a:off x="6732392" y="2753915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36" name="对角圆角矩形 35"/>
            <p:cNvSpPr/>
            <p:nvPr/>
          </p:nvSpPr>
          <p:spPr>
            <a:xfrm>
              <a:off x="6660951" y="3185726"/>
              <a:ext cx="792202" cy="21749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40" name="对角圆角矩形 39"/>
            <p:cNvSpPr/>
            <p:nvPr/>
          </p:nvSpPr>
          <p:spPr>
            <a:xfrm flipH="1">
              <a:off x="6732392" y="3474658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41" name="对角圆角矩形 40"/>
            <p:cNvSpPr/>
            <p:nvPr/>
          </p:nvSpPr>
          <p:spPr>
            <a:xfrm flipH="1">
              <a:off x="6732392" y="3762002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42" name="对角圆角矩形 41"/>
            <p:cNvSpPr/>
            <p:nvPr/>
          </p:nvSpPr>
          <p:spPr>
            <a:xfrm flipH="1">
              <a:off x="6732392" y="4050935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43" name="对角圆角矩形 42"/>
            <p:cNvSpPr/>
            <p:nvPr/>
          </p:nvSpPr>
          <p:spPr>
            <a:xfrm flipH="1">
              <a:off x="6732392" y="4338280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44" name="对角圆角矩形 43"/>
            <p:cNvSpPr/>
            <p:nvPr/>
          </p:nvSpPr>
          <p:spPr>
            <a:xfrm flipH="1">
              <a:off x="6732392" y="4627212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45" name="对角圆角矩形 44"/>
            <p:cNvSpPr/>
            <p:nvPr/>
          </p:nvSpPr>
          <p:spPr>
            <a:xfrm flipH="1">
              <a:off x="6732392" y="4914557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47" name="对角圆角矩形 46"/>
            <p:cNvSpPr/>
            <p:nvPr/>
          </p:nvSpPr>
          <p:spPr>
            <a:xfrm flipH="1">
              <a:off x="6732392" y="5201902"/>
              <a:ext cx="936671" cy="21749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48" name="对角圆角矩形 47"/>
            <p:cNvSpPr/>
            <p:nvPr/>
          </p:nvSpPr>
          <p:spPr>
            <a:xfrm flipH="1">
              <a:off x="6732392" y="5490834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pic>
        <p:nvPicPr>
          <p:cNvPr id="10244" name="图片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4367" y="5468590"/>
            <a:ext cx="2117725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904240" y="882204"/>
            <a:ext cx="5752465" cy="12464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0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分流标线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a.车道导向箭头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位置：各车道分流点前的车道中央，或其它需要导向引导的车道中央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内容要素：指向信息（下图尺寸适用于设计车速＜40km/h的场地中）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材料工艺：1.6mm热熔标线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904240" y="4337675"/>
            <a:ext cx="5770245" cy="2462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r>
              <a:rPr lang="zh-CN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直行              直行或左转         直行或右转                  左转 </a:t>
            </a:r>
          </a:p>
        </p:txBody>
      </p:sp>
      <p:pic>
        <p:nvPicPr>
          <p:cNvPr id="11269" name="图片 90" descr="C:\Users\Administrator\AppData\Roaming\Tencent\Users\22725772\QQ\WinTemp\RichOle\~BWNAFMNS~]TEVQ5LFU12U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0" y="2223125"/>
            <a:ext cx="5400675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图片 92" descr="C:\Users\Administrator\AppData\Roaming\Tencent\Users\22725772\QQ\WinTemp\RichOle\V[NU82IOH5K`CF[NWRKWIJ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0" y="4625707"/>
            <a:ext cx="5400675" cy="230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6"/>
          <p:cNvSpPr txBox="1"/>
          <p:nvPr/>
        </p:nvSpPr>
        <p:spPr>
          <a:xfrm>
            <a:off x="904240" y="6972885"/>
            <a:ext cx="5770245" cy="2462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altLang="zh-CN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右转</a:t>
            </a:r>
            <a:r>
              <a:rPr lang="zh-CN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掉头             左弯或左合流    右弯或右合流 </a:t>
            </a:r>
          </a:p>
        </p:txBody>
      </p:sp>
      <p:pic>
        <p:nvPicPr>
          <p:cNvPr id="11272" name="图片 94" descr="C:\Users\Administrator\AppData\Roaming\Tencent\Users\22725772\QQ\WinTemp\RichOle\Z8QUH03(K5Y2]56QFDF4EC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9500" y="7290003"/>
            <a:ext cx="5400675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文本框 7"/>
          <p:cNvSpPr txBox="1"/>
          <p:nvPr/>
        </p:nvSpPr>
        <p:spPr>
          <a:xfrm>
            <a:off x="894715" y="9401214"/>
            <a:ext cx="5770245" cy="553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左转或掉头</a:t>
            </a:r>
            <a:r>
              <a:rPr lang="zh-CN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直行或掉头            仅可左右转弯流 </a:t>
            </a:r>
          </a:p>
          <a:p>
            <a:pPr algn="ctr" fontAlgn="auto">
              <a:spcBef>
                <a:spcPts val="1200"/>
              </a:spcBef>
            </a:pPr>
            <a:r>
              <a:rPr lang="zh-CN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导向箭头（单位：cm）</a:t>
            </a:r>
          </a:p>
        </p:txBody>
      </p:sp>
      <p:grpSp>
        <p:nvGrpSpPr>
          <p:cNvPr id="2" name="组合 9"/>
          <p:cNvGrpSpPr>
            <a:grpSpLocks/>
          </p:cNvGrpSpPr>
          <p:nvPr/>
        </p:nvGrpSpPr>
        <p:grpSpPr bwMode="auto">
          <a:xfrm>
            <a:off x="6661150" y="882650"/>
            <a:ext cx="1008063" cy="4824413"/>
            <a:chOff x="6660951" y="882204"/>
            <a:chExt cx="1008112" cy="4824536"/>
          </a:xfrm>
        </p:grpSpPr>
        <p:sp>
          <p:nvSpPr>
            <p:cNvPr id="11" name="对角圆角矩形 10"/>
            <p:cNvSpPr/>
            <p:nvPr/>
          </p:nvSpPr>
          <p:spPr>
            <a:xfrm>
              <a:off x="6660951" y="882204"/>
              <a:ext cx="1008112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标识</a:t>
              </a:r>
            </a:p>
          </p:txBody>
        </p:sp>
        <p:sp>
          <p:nvSpPr>
            <p:cNvPr id="12" name="对角圆角矩形 11"/>
            <p:cNvSpPr/>
            <p:nvPr/>
          </p:nvSpPr>
          <p:spPr>
            <a:xfrm>
              <a:off x="6660951" y="1314015"/>
              <a:ext cx="792202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车行导向</a:t>
              </a:r>
            </a:p>
          </p:txBody>
        </p:sp>
        <p:sp>
          <p:nvSpPr>
            <p:cNvPr id="13" name="对角圆角矩形 12"/>
            <p:cNvSpPr/>
            <p:nvPr/>
          </p:nvSpPr>
          <p:spPr>
            <a:xfrm flipH="1">
              <a:off x="6732392" y="1602947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14" name="对角圆角矩形 13"/>
            <p:cNvSpPr/>
            <p:nvPr/>
          </p:nvSpPr>
          <p:spPr>
            <a:xfrm flipH="1">
              <a:off x="6732392" y="1890293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15" name="对角圆角矩形 14"/>
            <p:cNvSpPr/>
            <p:nvPr/>
          </p:nvSpPr>
          <p:spPr>
            <a:xfrm flipH="1">
              <a:off x="6732392" y="2177637"/>
              <a:ext cx="936671" cy="21749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分流</a:t>
              </a:r>
            </a:p>
          </p:txBody>
        </p:sp>
        <p:sp>
          <p:nvSpPr>
            <p:cNvPr id="16" name="对角圆角矩形 15"/>
            <p:cNvSpPr/>
            <p:nvPr/>
          </p:nvSpPr>
          <p:spPr>
            <a:xfrm flipH="1">
              <a:off x="6732392" y="2466569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停车位</a:t>
              </a:r>
            </a:p>
          </p:txBody>
        </p:sp>
        <p:sp>
          <p:nvSpPr>
            <p:cNvPr id="17" name="对角圆角矩形 16"/>
            <p:cNvSpPr/>
            <p:nvPr/>
          </p:nvSpPr>
          <p:spPr>
            <a:xfrm flipH="1">
              <a:off x="6732392" y="2753915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18" name="对角圆角矩形 17"/>
            <p:cNvSpPr/>
            <p:nvPr/>
          </p:nvSpPr>
          <p:spPr>
            <a:xfrm>
              <a:off x="6660951" y="3185726"/>
              <a:ext cx="792202" cy="21749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40" name="对角圆角矩形 39"/>
            <p:cNvSpPr/>
            <p:nvPr/>
          </p:nvSpPr>
          <p:spPr>
            <a:xfrm flipH="1">
              <a:off x="6732392" y="3474658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41" name="对角圆角矩形 40"/>
            <p:cNvSpPr/>
            <p:nvPr/>
          </p:nvSpPr>
          <p:spPr>
            <a:xfrm flipH="1">
              <a:off x="6732392" y="3762002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42" name="对角圆角矩形 41"/>
            <p:cNvSpPr/>
            <p:nvPr/>
          </p:nvSpPr>
          <p:spPr>
            <a:xfrm flipH="1">
              <a:off x="6732392" y="4050935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43" name="对角圆角矩形 42"/>
            <p:cNvSpPr/>
            <p:nvPr/>
          </p:nvSpPr>
          <p:spPr>
            <a:xfrm flipH="1">
              <a:off x="6732392" y="4338280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44" name="对角圆角矩形 43"/>
            <p:cNvSpPr/>
            <p:nvPr/>
          </p:nvSpPr>
          <p:spPr>
            <a:xfrm flipH="1">
              <a:off x="6732392" y="4627212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48" name="对角圆角矩形 47"/>
            <p:cNvSpPr/>
            <p:nvPr/>
          </p:nvSpPr>
          <p:spPr>
            <a:xfrm flipH="1">
              <a:off x="6732392" y="4914557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49" name="对角圆角矩形 48"/>
            <p:cNvSpPr/>
            <p:nvPr/>
          </p:nvSpPr>
          <p:spPr>
            <a:xfrm flipH="1">
              <a:off x="6732392" y="5201902"/>
              <a:ext cx="936671" cy="21749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50" name="对角圆角矩形 49"/>
            <p:cNvSpPr/>
            <p:nvPr/>
          </p:nvSpPr>
          <p:spPr>
            <a:xfrm flipH="1">
              <a:off x="6732392" y="5490834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6444927" y="9955212"/>
            <a:ext cx="936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C</a:t>
            </a:r>
            <a:endParaRPr lang="zh-CN" altLang="en-US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19"/>
          <p:cNvSpPr txBox="1">
            <a:spLocks noChangeArrowheads="1"/>
          </p:cNvSpPr>
          <p:nvPr/>
        </p:nvSpPr>
        <p:spPr bwMode="auto">
          <a:xfrm>
            <a:off x="5508625" y="161925"/>
            <a:ext cx="14398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系统应用</a:t>
            </a:r>
          </a:p>
        </p:txBody>
      </p:sp>
      <p:sp>
        <p:nvSpPr>
          <p:cNvPr id="30" name="TextBox 20"/>
          <p:cNvSpPr txBox="1">
            <a:spLocks noChangeArrowheads="1"/>
          </p:cNvSpPr>
          <p:nvPr/>
        </p:nvSpPr>
        <p:spPr bwMode="auto">
          <a:xfrm>
            <a:off x="6084888" y="522288"/>
            <a:ext cx="863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120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车行导向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1116335" y="1242244"/>
            <a:ext cx="554037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0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b.可单向跨越同向车道分界线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位置：可单向跨越的同向车道分界线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内容要素：15cm实线（可被跨越侧）、15cm虚线（可跨越侧）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材料工艺：1.6mm白色热熔标线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116335" y="4410596"/>
            <a:ext cx="5328592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/>
            <a:r>
              <a:rPr 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图b）可单向跨越车道线</a:t>
            </a:r>
          </a:p>
        </p:txBody>
      </p:sp>
      <p:pic>
        <p:nvPicPr>
          <p:cNvPr id="12291" name="图片 -2147482183" descr="C:\Users\Administrator\AppData\Roaming\Tencent\Users\22725772\QQ\WinTemp\RichOle\Q)M8%H11R5KKAT5@{V(LQ9Q.png"/>
          <p:cNvPicPr>
            <a:picLocks noChangeAspect="1" noChangeArrowheads="1"/>
          </p:cNvPicPr>
          <p:nvPr/>
        </p:nvPicPr>
        <p:blipFill>
          <a:blip r:embed="rId2" cstate="print"/>
          <a:srcRect t="10001"/>
          <a:stretch>
            <a:fillRect/>
          </a:stretch>
        </p:blipFill>
        <p:spPr bwMode="auto">
          <a:xfrm>
            <a:off x="1079500" y="2466380"/>
            <a:ext cx="5400675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22"/>
          <p:cNvSpPr txBox="1"/>
          <p:nvPr/>
        </p:nvSpPr>
        <p:spPr>
          <a:xfrm>
            <a:off x="1116335" y="5552425"/>
            <a:ext cx="5544180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0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c.车道边线、可跨越同向车道分界线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位置：同向车道分界线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内容要素：20cm实线（车道边线，距路缘石10～20cm）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15cm虚线（同向车道分界线）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材料工艺：1.6mm白色热熔标线</a:t>
            </a:r>
          </a:p>
        </p:txBody>
      </p:sp>
      <p:grpSp>
        <p:nvGrpSpPr>
          <p:cNvPr id="2" name="组合 23"/>
          <p:cNvGrpSpPr>
            <a:grpSpLocks/>
          </p:cNvGrpSpPr>
          <p:nvPr/>
        </p:nvGrpSpPr>
        <p:grpSpPr bwMode="auto">
          <a:xfrm flipH="1">
            <a:off x="-107950" y="882650"/>
            <a:ext cx="1008063" cy="4824413"/>
            <a:chOff x="6660951" y="882204"/>
            <a:chExt cx="1008112" cy="4824536"/>
          </a:xfrm>
        </p:grpSpPr>
        <p:sp>
          <p:nvSpPr>
            <p:cNvPr id="25" name="对角圆角矩形 24"/>
            <p:cNvSpPr/>
            <p:nvPr/>
          </p:nvSpPr>
          <p:spPr>
            <a:xfrm>
              <a:off x="6660951" y="882204"/>
              <a:ext cx="1008112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标识</a:t>
              </a:r>
            </a:p>
          </p:txBody>
        </p:sp>
        <p:sp>
          <p:nvSpPr>
            <p:cNvPr id="28" name="对角圆角矩形 27"/>
            <p:cNvSpPr/>
            <p:nvPr/>
          </p:nvSpPr>
          <p:spPr>
            <a:xfrm>
              <a:off x="6660951" y="1314015"/>
              <a:ext cx="792202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车行导向</a:t>
              </a:r>
            </a:p>
          </p:txBody>
        </p:sp>
        <p:sp>
          <p:nvSpPr>
            <p:cNvPr id="29" name="对角圆角矩形 28"/>
            <p:cNvSpPr/>
            <p:nvPr/>
          </p:nvSpPr>
          <p:spPr>
            <a:xfrm flipH="1">
              <a:off x="6732392" y="1602947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30" name="对角圆角矩形 29"/>
            <p:cNvSpPr/>
            <p:nvPr/>
          </p:nvSpPr>
          <p:spPr>
            <a:xfrm flipH="1">
              <a:off x="6732392" y="1890293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31" name="对角圆角矩形 30"/>
            <p:cNvSpPr/>
            <p:nvPr/>
          </p:nvSpPr>
          <p:spPr>
            <a:xfrm flipH="1">
              <a:off x="6732392" y="2177637"/>
              <a:ext cx="936671" cy="21749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/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分流</a:t>
              </a:r>
            </a:p>
          </p:txBody>
        </p:sp>
        <p:sp>
          <p:nvSpPr>
            <p:cNvPr id="32" name="对角圆角矩形 31"/>
            <p:cNvSpPr/>
            <p:nvPr/>
          </p:nvSpPr>
          <p:spPr>
            <a:xfrm flipH="1">
              <a:off x="6732392" y="2466569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停车位</a:t>
              </a:r>
            </a:p>
          </p:txBody>
        </p:sp>
        <p:sp>
          <p:nvSpPr>
            <p:cNvPr id="33" name="对角圆角矩形 32"/>
            <p:cNvSpPr/>
            <p:nvPr/>
          </p:nvSpPr>
          <p:spPr>
            <a:xfrm flipH="1">
              <a:off x="6732392" y="2753915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34" name="对角圆角矩形 33"/>
            <p:cNvSpPr/>
            <p:nvPr/>
          </p:nvSpPr>
          <p:spPr>
            <a:xfrm>
              <a:off x="6660951" y="3185726"/>
              <a:ext cx="792202" cy="21749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35" name="对角圆角矩形 34"/>
            <p:cNvSpPr/>
            <p:nvPr/>
          </p:nvSpPr>
          <p:spPr>
            <a:xfrm flipH="1">
              <a:off x="6732392" y="3474658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36" name="对角圆角矩形 35"/>
            <p:cNvSpPr/>
            <p:nvPr/>
          </p:nvSpPr>
          <p:spPr>
            <a:xfrm flipH="1">
              <a:off x="6732392" y="3762002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40" name="对角圆角矩形 39"/>
            <p:cNvSpPr/>
            <p:nvPr/>
          </p:nvSpPr>
          <p:spPr>
            <a:xfrm flipH="1">
              <a:off x="6732392" y="4050935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41" name="对角圆角矩形 40"/>
            <p:cNvSpPr/>
            <p:nvPr/>
          </p:nvSpPr>
          <p:spPr>
            <a:xfrm flipH="1">
              <a:off x="6732392" y="4338280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42" name="对角圆角矩形 41"/>
            <p:cNvSpPr/>
            <p:nvPr/>
          </p:nvSpPr>
          <p:spPr>
            <a:xfrm flipH="1">
              <a:off x="6732392" y="4627212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43" name="对角圆角矩形 42"/>
            <p:cNvSpPr/>
            <p:nvPr/>
          </p:nvSpPr>
          <p:spPr>
            <a:xfrm flipH="1">
              <a:off x="6732392" y="4914557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45" name="对角圆角矩形 44"/>
            <p:cNvSpPr/>
            <p:nvPr/>
          </p:nvSpPr>
          <p:spPr>
            <a:xfrm flipH="1">
              <a:off x="6732392" y="5201902"/>
              <a:ext cx="936671" cy="21749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47" name="对角圆角矩形 46"/>
            <p:cNvSpPr/>
            <p:nvPr/>
          </p:nvSpPr>
          <p:spPr>
            <a:xfrm flipH="1">
              <a:off x="6732392" y="5490834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pic>
        <p:nvPicPr>
          <p:cNvPr id="12310" name="图片 124" descr="C:\Users\Administrator\AppData\Roaming\Tencent\Users\22725772\QQ\WinTemp\RichOle\_L28BUAFZJJCS}77B40L}IH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9025" y="6941701"/>
            <a:ext cx="5400675" cy="219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" name="文本框 43"/>
          <p:cNvSpPr txBox="1"/>
          <p:nvPr/>
        </p:nvSpPr>
        <p:spPr>
          <a:xfrm>
            <a:off x="1116334" y="9134038"/>
            <a:ext cx="5328593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/>
            <a:r>
              <a:rPr 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图c）车道边线、可跨越车道分界线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1116335" y="1075869"/>
            <a:ext cx="5540370" cy="12103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0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d.人行横道线、人行横道预告标识线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位置：主要人行流线与车行流线交汇处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内容要素：人行横道线：40cm实线间隔60cm（宽≥3m，与车道夹角≥60°）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人行横道预告标识线：20cm宽，150cmx300cm菱形（用于人、车流量较大时）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材料工艺：1.6mm白色热熔标线</a:t>
            </a:r>
          </a:p>
        </p:txBody>
      </p:sp>
      <p:grpSp>
        <p:nvGrpSpPr>
          <p:cNvPr id="2" name="组合 9"/>
          <p:cNvGrpSpPr>
            <a:grpSpLocks/>
          </p:cNvGrpSpPr>
          <p:nvPr/>
        </p:nvGrpSpPr>
        <p:grpSpPr bwMode="auto">
          <a:xfrm>
            <a:off x="6661150" y="882650"/>
            <a:ext cx="1008063" cy="4824413"/>
            <a:chOff x="6660951" y="882204"/>
            <a:chExt cx="1008112" cy="4824536"/>
          </a:xfrm>
        </p:grpSpPr>
        <p:sp>
          <p:nvSpPr>
            <p:cNvPr id="11" name="对角圆角矩形 10"/>
            <p:cNvSpPr/>
            <p:nvPr/>
          </p:nvSpPr>
          <p:spPr>
            <a:xfrm>
              <a:off x="6660951" y="882204"/>
              <a:ext cx="1008112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标识</a:t>
              </a:r>
            </a:p>
          </p:txBody>
        </p:sp>
        <p:sp>
          <p:nvSpPr>
            <p:cNvPr id="12" name="对角圆角矩形 11"/>
            <p:cNvSpPr/>
            <p:nvPr/>
          </p:nvSpPr>
          <p:spPr>
            <a:xfrm>
              <a:off x="6660951" y="1314015"/>
              <a:ext cx="792202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车行导向</a:t>
              </a:r>
            </a:p>
          </p:txBody>
        </p:sp>
        <p:sp>
          <p:nvSpPr>
            <p:cNvPr id="13" name="对角圆角矩形 12"/>
            <p:cNvSpPr/>
            <p:nvPr/>
          </p:nvSpPr>
          <p:spPr>
            <a:xfrm flipH="1">
              <a:off x="6732392" y="1602947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14" name="对角圆角矩形 13"/>
            <p:cNvSpPr/>
            <p:nvPr/>
          </p:nvSpPr>
          <p:spPr>
            <a:xfrm flipH="1">
              <a:off x="6732392" y="1890293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15" name="对角圆角矩形 14"/>
            <p:cNvSpPr/>
            <p:nvPr/>
          </p:nvSpPr>
          <p:spPr>
            <a:xfrm flipH="1">
              <a:off x="6732392" y="2177637"/>
              <a:ext cx="936671" cy="21749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分流</a:t>
              </a:r>
            </a:p>
          </p:txBody>
        </p:sp>
        <p:sp>
          <p:nvSpPr>
            <p:cNvPr id="16" name="对角圆角矩形 15"/>
            <p:cNvSpPr/>
            <p:nvPr/>
          </p:nvSpPr>
          <p:spPr>
            <a:xfrm flipH="1">
              <a:off x="6732392" y="2466569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停车位</a:t>
              </a:r>
            </a:p>
          </p:txBody>
        </p:sp>
        <p:sp>
          <p:nvSpPr>
            <p:cNvPr id="17" name="对角圆角矩形 16"/>
            <p:cNvSpPr/>
            <p:nvPr/>
          </p:nvSpPr>
          <p:spPr>
            <a:xfrm flipH="1">
              <a:off x="6732392" y="2753915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18" name="对角圆角矩形 17"/>
            <p:cNvSpPr/>
            <p:nvPr/>
          </p:nvSpPr>
          <p:spPr>
            <a:xfrm>
              <a:off x="6660951" y="3185726"/>
              <a:ext cx="792202" cy="21749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40" name="对角圆角矩形 39"/>
            <p:cNvSpPr/>
            <p:nvPr/>
          </p:nvSpPr>
          <p:spPr>
            <a:xfrm flipH="1">
              <a:off x="6732392" y="3474658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41" name="对角圆角矩形 40"/>
            <p:cNvSpPr/>
            <p:nvPr/>
          </p:nvSpPr>
          <p:spPr>
            <a:xfrm flipH="1">
              <a:off x="6732392" y="3762002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42" name="对角圆角矩形 41"/>
            <p:cNvSpPr/>
            <p:nvPr/>
          </p:nvSpPr>
          <p:spPr>
            <a:xfrm flipH="1">
              <a:off x="6732392" y="4050935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43" name="对角圆角矩形 42"/>
            <p:cNvSpPr/>
            <p:nvPr/>
          </p:nvSpPr>
          <p:spPr>
            <a:xfrm flipH="1">
              <a:off x="6732392" y="4338280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44" name="对角圆角矩形 43"/>
            <p:cNvSpPr/>
            <p:nvPr/>
          </p:nvSpPr>
          <p:spPr>
            <a:xfrm flipH="1">
              <a:off x="6732392" y="4627212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48" name="对角圆角矩形 47"/>
            <p:cNvSpPr/>
            <p:nvPr/>
          </p:nvSpPr>
          <p:spPr>
            <a:xfrm flipH="1">
              <a:off x="6732392" y="4914557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49" name="对角圆角矩形 48"/>
            <p:cNvSpPr/>
            <p:nvPr/>
          </p:nvSpPr>
          <p:spPr>
            <a:xfrm flipH="1">
              <a:off x="6732392" y="5201902"/>
              <a:ext cx="936671" cy="21749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50" name="对角圆角矩形 49"/>
            <p:cNvSpPr/>
            <p:nvPr/>
          </p:nvSpPr>
          <p:spPr>
            <a:xfrm flipH="1">
              <a:off x="6732392" y="5490834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pic>
        <p:nvPicPr>
          <p:cNvPr id="13333" name="图片 -2147482182" descr="C:\Users\Administrator\AppData\Roaming\Tencent\Users\22725772\QQ\WinTemp\RichOle\$PLIY7E3PMZ7Z4Q74_PB]Z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0" y="2392179"/>
            <a:ext cx="5400675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文本框 20"/>
          <p:cNvSpPr txBox="1"/>
          <p:nvPr/>
        </p:nvSpPr>
        <p:spPr>
          <a:xfrm>
            <a:off x="1116335" y="4554612"/>
            <a:ext cx="5328592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/>
            <a:r>
              <a:rPr 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图d）人行横道线、人行横道预告标识线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16335" y="5562724"/>
            <a:ext cx="5328592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0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e.车道地面文字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位置：需要提示车型、方向等信息处的车道中央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内容要素：100cm宽、250～300cm高，中文字符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字体：交通标志专用字体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材料工艺：1.6mm白色热熔标线</a:t>
            </a:r>
          </a:p>
        </p:txBody>
      </p:sp>
      <p:pic>
        <p:nvPicPr>
          <p:cNvPr id="13336" name="图片 128" descr="C:\Users\Administrator\AppData\Roaming\Tencent\Users\22725772\QQ\WinTemp\RichOle\9GIA2Z[2PUVQ6CAP6{KYL(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9025" y="6930876"/>
            <a:ext cx="5400675" cy="217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8"/>
          <p:cNvSpPr txBox="1"/>
          <p:nvPr/>
        </p:nvSpPr>
        <p:spPr>
          <a:xfrm>
            <a:off x="1116335" y="9106068"/>
            <a:ext cx="5328592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/>
            <a:r>
              <a:rPr 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图e）车道地面文字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444927" y="9955212"/>
            <a:ext cx="936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C</a:t>
            </a:r>
            <a:endParaRPr lang="zh-CN" altLang="en-US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19"/>
          <p:cNvSpPr txBox="1">
            <a:spLocks noChangeArrowheads="1"/>
          </p:cNvSpPr>
          <p:nvPr/>
        </p:nvSpPr>
        <p:spPr bwMode="auto">
          <a:xfrm>
            <a:off x="5508625" y="161925"/>
            <a:ext cx="14398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系统应用</a:t>
            </a:r>
          </a:p>
        </p:txBody>
      </p:sp>
      <p:sp>
        <p:nvSpPr>
          <p:cNvPr id="31" name="TextBox 20"/>
          <p:cNvSpPr txBox="1">
            <a:spLocks noChangeArrowheads="1"/>
          </p:cNvSpPr>
          <p:nvPr/>
        </p:nvSpPr>
        <p:spPr bwMode="auto">
          <a:xfrm>
            <a:off x="6084888" y="522288"/>
            <a:ext cx="863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120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车行导向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1116335" y="1378709"/>
            <a:ext cx="554037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0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f.停车线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位置：需要停车等待的车道停车位置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内容要素：20cm实线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材料工艺：1.6mm白色热熔标线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94715" y="4525526"/>
            <a:ext cx="5770245" cy="245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图f）停车线（用于加油等候区时）</a:t>
            </a:r>
          </a:p>
        </p:txBody>
      </p:sp>
      <p:grpSp>
        <p:nvGrpSpPr>
          <p:cNvPr id="2" name="组合 23"/>
          <p:cNvGrpSpPr>
            <a:grpSpLocks/>
          </p:cNvGrpSpPr>
          <p:nvPr/>
        </p:nvGrpSpPr>
        <p:grpSpPr bwMode="auto">
          <a:xfrm flipH="1">
            <a:off x="-107950" y="882650"/>
            <a:ext cx="1008063" cy="4824413"/>
            <a:chOff x="6660951" y="882204"/>
            <a:chExt cx="1008112" cy="4824536"/>
          </a:xfrm>
        </p:grpSpPr>
        <p:sp>
          <p:nvSpPr>
            <p:cNvPr id="25" name="对角圆角矩形 24"/>
            <p:cNvSpPr/>
            <p:nvPr/>
          </p:nvSpPr>
          <p:spPr>
            <a:xfrm>
              <a:off x="6660951" y="882204"/>
              <a:ext cx="1008112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标识</a:t>
              </a:r>
            </a:p>
          </p:txBody>
        </p:sp>
        <p:sp>
          <p:nvSpPr>
            <p:cNvPr id="28" name="对角圆角矩形 27"/>
            <p:cNvSpPr/>
            <p:nvPr/>
          </p:nvSpPr>
          <p:spPr>
            <a:xfrm>
              <a:off x="6660951" y="1314015"/>
              <a:ext cx="792202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车行导向</a:t>
              </a:r>
            </a:p>
          </p:txBody>
        </p:sp>
        <p:sp>
          <p:nvSpPr>
            <p:cNvPr id="29" name="对角圆角矩形 28"/>
            <p:cNvSpPr/>
            <p:nvPr/>
          </p:nvSpPr>
          <p:spPr>
            <a:xfrm flipH="1">
              <a:off x="6732392" y="1602947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30" name="对角圆角矩形 29"/>
            <p:cNvSpPr/>
            <p:nvPr/>
          </p:nvSpPr>
          <p:spPr>
            <a:xfrm flipH="1">
              <a:off x="6732392" y="1890293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31" name="对角圆角矩形 30"/>
            <p:cNvSpPr/>
            <p:nvPr/>
          </p:nvSpPr>
          <p:spPr>
            <a:xfrm flipH="1">
              <a:off x="6732392" y="2177637"/>
              <a:ext cx="936671" cy="21749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/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分流</a:t>
              </a:r>
            </a:p>
          </p:txBody>
        </p:sp>
        <p:sp>
          <p:nvSpPr>
            <p:cNvPr id="32" name="对角圆角矩形 31"/>
            <p:cNvSpPr/>
            <p:nvPr/>
          </p:nvSpPr>
          <p:spPr>
            <a:xfrm flipH="1">
              <a:off x="6732392" y="2466569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停车位</a:t>
              </a:r>
            </a:p>
          </p:txBody>
        </p:sp>
        <p:sp>
          <p:nvSpPr>
            <p:cNvPr id="33" name="对角圆角矩形 32"/>
            <p:cNvSpPr/>
            <p:nvPr/>
          </p:nvSpPr>
          <p:spPr>
            <a:xfrm flipH="1">
              <a:off x="6732392" y="2753915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34" name="对角圆角矩形 33"/>
            <p:cNvSpPr/>
            <p:nvPr/>
          </p:nvSpPr>
          <p:spPr>
            <a:xfrm>
              <a:off x="6660951" y="3185726"/>
              <a:ext cx="792202" cy="21749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35" name="对角圆角矩形 34"/>
            <p:cNvSpPr/>
            <p:nvPr/>
          </p:nvSpPr>
          <p:spPr>
            <a:xfrm flipH="1">
              <a:off x="6732392" y="3474658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36" name="对角圆角矩形 35"/>
            <p:cNvSpPr/>
            <p:nvPr/>
          </p:nvSpPr>
          <p:spPr>
            <a:xfrm flipH="1">
              <a:off x="6732392" y="3762002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40" name="对角圆角矩形 39"/>
            <p:cNvSpPr/>
            <p:nvPr/>
          </p:nvSpPr>
          <p:spPr>
            <a:xfrm flipH="1">
              <a:off x="6732392" y="4050935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41" name="对角圆角矩形 40"/>
            <p:cNvSpPr/>
            <p:nvPr/>
          </p:nvSpPr>
          <p:spPr>
            <a:xfrm flipH="1">
              <a:off x="6732392" y="4338280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42" name="对角圆角矩形 41"/>
            <p:cNvSpPr/>
            <p:nvPr/>
          </p:nvSpPr>
          <p:spPr>
            <a:xfrm flipH="1">
              <a:off x="6732392" y="4627212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43" name="对角圆角矩形 42"/>
            <p:cNvSpPr/>
            <p:nvPr/>
          </p:nvSpPr>
          <p:spPr>
            <a:xfrm flipH="1">
              <a:off x="6732392" y="4914557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45" name="对角圆角矩形 44"/>
            <p:cNvSpPr/>
            <p:nvPr/>
          </p:nvSpPr>
          <p:spPr>
            <a:xfrm flipH="1">
              <a:off x="6732392" y="5201902"/>
              <a:ext cx="936671" cy="21749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47" name="对角圆角矩形 46"/>
            <p:cNvSpPr/>
            <p:nvPr/>
          </p:nvSpPr>
          <p:spPr>
            <a:xfrm flipH="1">
              <a:off x="6732392" y="5490834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pic>
        <p:nvPicPr>
          <p:cNvPr id="14356" name="图片 80" descr="C:\Users\Administrator\AppData\Roaming\Tencent\Users\22725772\QQ\WinTemp\RichOle\DQSD75Z@4T`6PJ(5MUBRG[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0" y="2520985"/>
            <a:ext cx="5581451" cy="2004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1116335" y="5562724"/>
            <a:ext cx="5558150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0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g.标线岛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位置：主要设计车行道外，需要提示避免驶入的区域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内容要素：轮廓线：20cm实线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填充线：15cm实线，间距40cm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材料工艺：1.6mm白色热熔标线</a:t>
            </a:r>
          </a:p>
        </p:txBody>
      </p:sp>
      <p:pic>
        <p:nvPicPr>
          <p:cNvPr id="14358" name="图片 82" descr="C:\Users\Administrator\AppData\Roaming\Tencent\Users\22725772\QQ\WinTemp\RichOle\VS0}LUZOXBKAJ)_CA_UD4E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8343" y="6986169"/>
            <a:ext cx="5310882" cy="246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4"/>
          <p:cNvSpPr txBox="1"/>
          <p:nvPr/>
        </p:nvSpPr>
        <p:spPr>
          <a:xfrm>
            <a:off x="899795" y="9437856"/>
            <a:ext cx="5770245" cy="245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图g）标线岛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88" descr="C:\Users\Administrator\AppData\Roaming\Tencent\Users\22725772\QQ\WinTemp\RichOle\3__R{%[`SA5M8B[5}_BH@}9.png"/>
          <p:cNvPicPr>
            <a:picLocks noChangeAspect="1" noChangeArrowheads="1"/>
          </p:cNvPicPr>
          <p:nvPr/>
        </p:nvPicPr>
        <p:blipFill>
          <a:blip r:embed="rId2" cstate="print"/>
          <a:srcRect l="93441"/>
          <a:stretch>
            <a:fillRect/>
          </a:stretch>
        </p:blipFill>
        <p:spPr bwMode="auto">
          <a:xfrm>
            <a:off x="1116335" y="7045806"/>
            <a:ext cx="5400675" cy="2236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1" name="图片 88" descr="C:\Users\Administrator\AppData\Roaming\Tencent\Users\22725772\QQ\WinTemp\RichOle\3__R{%[`SA5M8B[5}_BH@}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0391" y="7045806"/>
            <a:ext cx="4392563" cy="2236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文本框 38"/>
          <p:cNvSpPr txBox="1"/>
          <p:nvPr/>
        </p:nvSpPr>
        <p:spPr>
          <a:xfrm>
            <a:off x="1116335" y="974244"/>
            <a:ext cx="5540370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0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h.网状线、简化网状线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位置：禁止机动车停放的区域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内容要素：网状线轮廓线：20cm实线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网状线填充线：10cm实线，间距100cm，90°正交网格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简化网状线轮廓线：40cm实线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简化网状线填充线：40cm实线，区域对角线连线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材料工艺：1.6mm黄色热熔标线</a:t>
            </a:r>
          </a:p>
        </p:txBody>
      </p:sp>
      <p:grpSp>
        <p:nvGrpSpPr>
          <p:cNvPr id="2" name="组合 9"/>
          <p:cNvGrpSpPr>
            <a:grpSpLocks/>
          </p:cNvGrpSpPr>
          <p:nvPr/>
        </p:nvGrpSpPr>
        <p:grpSpPr bwMode="auto">
          <a:xfrm>
            <a:off x="6661150" y="882650"/>
            <a:ext cx="1008063" cy="4824413"/>
            <a:chOff x="6660951" y="882204"/>
            <a:chExt cx="1008112" cy="4824536"/>
          </a:xfrm>
        </p:grpSpPr>
        <p:sp>
          <p:nvSpPr>
            <p:cNvPr id="11" name="对角圆角矩形 10"/>
            <p:cNvSpPr/>
            <p:nvPr/>
          </p:nvSpPr>
          <p:spPr>
            <a:xfrm>
              <a:off x="6660951" y="882204"/>
              <a:ext cx="1008112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标识</a:t>
              </a:r>
            </a:p>
          </p:txBody>
        </p:sp>
        <p:sp>
          <p:nvSpPr>
            <p:cNvPr id="12" name="对角圆角矩形 11"/>
            <p:cNvSpPr/>
            <p:nvPr/>
          </p:nvSpPr>
          <p:spPr>
            <a:xfrm>
              <a:off x="6660951" y="1314015"/>
              <a:ext cx="792202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车行导向</a:t>
              </a:r>
            </a:p>
          </p:txBody>
        </p:sp>
        <p:sp>
          <p:nvSpPr>
            <p:cNvPr id="13" name="对角圆角矩形 12"/>
            <p:cNvSpPr/>
            <p:nvPr/>
          </p:nvSpPr>
          <p:spPr>
            <a:xfrm flipH="1">
              <a:off x="6732392" y="1602947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14" name="对角圆角矩形 13"/>
            <p:cNvSpPr/>
            <p:nvPr/>
          </p:nvSpPr>
          <p:spPr>
            <a:xfrm flipH="1">
              <a:off x="6732392" y="1890293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15" name="对角圆角矩形 14"/>
            <p:cNvSpPr/>
            <p:nvPr/>
          </p:nvSpPr>
          <p:spPr>
            <a:xfrm flipH="1">
              <a:off x="6732392" y="2177637"/>
              <a:ext cx="936671" cy="21749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分流</a:t>
              </a:r>
            </a:p>
          </p:txBody>
        </p:sp>
        <p:sp>
          <p:nvSpPr>
            <p:cNvPr id="16" name="对角圆角矩形 15"/>
            <p:cNvSpPr/>
            <p:nvPr/>
          </p:nvSpPr>
          <p:spPr>
            <a:xfrm flipH="1">
              <a:off x="6732392" y="2466569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停车位</a:t>
              </a:r>
            </a:p>
          </p:txBody>
        </p:sp>
        <p:sp>
          <p:nvSpPr>
            <p:cNvPr id="17" name="对角圆角矩形 16"/>
            <p:cNvSpPr/>
            <p:nvPr/>
          </p:nvSpPr>
          <p:spPr>
            <a:xfrm flipH="1">
              <a:off x="6732392" y="2753915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18" name="对角圆角矩形 17"/>
            <p:cNvSpPr/>
            <p:nvPr/>
          </p:nvSpPr>
          <p:spPr>
            <a:xfrm>
              <a:off x="6660951" y="3185726"/>
              <a:ext cx="792202" cy="21749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40" name="对角圆角矩形 39"/>
            <p:cNvSpPr/>
            <p:nvPr/>
          </p:nvSpPr>
          <p:spPr>
            <a:xfrm flipH="1">
              <a:off x="6732392" y="3474658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41" name="对角圆角矩形 40"/>
            <p:cNvSpPr/>
            <p:nvPr/>
          </p:nvSpPr>
          <p:spPr>
            <a:xfrm flipH="1">
              <a:off x="6732392" y="3762002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42" name="对角圆角矩形 41"/>
            <p:cNvSpPr/>
            <p:nvPr/>
          </p:nvSpPr>
          <p:spPr>
            <a:xfrm flipH="1">
              <a:off x="6732392" y="4050935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43" name="对角圆角矩形 42"/>
            <p:cNvSpPr/>
            <p:nvPr/>
          </p:nvSpPr>
          <p:spPr>
            <a:xfrm flipH="1">
              <a:off x="6732392" y="4338280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44" name="对角圆角矩形 43"/>
            <p:cNvSpPr/>
            <p:nvPr/>
          </p:nvSpPr>
          <p:spPr>
            <a:xfrm flipH="1">
              <a:off x="6732392" y="4627212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48" name="对角圆角矩形 47"/>
            <p:cNvSpPr/>
            <p:nvPr/>
          </p:nvSpPr>
          <p:spPr>
            <a:xfrm flipH="1">
              <a:off x="6732392" y="4914557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49" name="对角圆角矩形 48"/>
            <p:cNvSpPr/>
            <p:nvPr/>
          </p:nvSpPr>
          <p:spPr>
            <a:xfrm flipH="1">
              <a:off x="6732392" y="5201902"/>
              <a:ext cx="936671" cy="21749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50" name="对角圆角矩形 49"/>
            <p:cNvSpPr/>
            <p:nvPr/>
          </p:nvSpPr>
          <p:spPr>
            <a:xfrm flipH="1">
              <a:off x="6732392" y="5490834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890706" y="5029582"/>
            <a:ext cx="5770245" cy="245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图h）网状线、简化网状线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16335" y="5915213"/>
            <a:ext cx="554037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0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j. 车道减速标线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位置：主要车道入口，或其它需要提示减速慢行的车道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内容要素：45cm虚线，间距45cm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材料工艺：5.0mm凸起型白色热熔标线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04875" y="9350062"/>
            <a:ext cx="5770245" cy="245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图j）车道减速标线</a:t>
            </a:r>
          </a:p>
        </p:txBody>
      </p:sp>
      <p:pic>
        <p:nvPicPr>
          <p:cNvPr id="15385" name="图片 84" descr="C:\Users\Administrator\AppData\Roaming\Tencent\Users\22725772\QQ\WinTemp\RichOle\~Y}C3RWZK_B9QPEB7JRG$AQ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491" y="2908047"/>
            <a:ext cx="5400675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Box 26"/>
          <p:cNvSpPr txBox="1"/>
          <p:nvPr/>
        </p:nvSpPr>
        <p:spPr>
          <a:xfrm>
            <a:off x="6444927" y="9955212"/>
            <a:ext cx="936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C</a:t>
            </a:r>
            <a:endParaRPr lang="zh-CN" altLang="en-US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5508625" y="161925"/>
            <a:ext cx="14398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系统应用</a:t>
            </a:r>
          </a:p>
        </p:txBody>
      </p:sp>
      <p:sp>
        <p:nvSpPr>
          <p:cNvPr id="33" name="TextBox 20"/>
          <p:cNvSpPr txBox="1">
            <a:spLocks noChangeArrowheads="1"/>
          </p:cNvSpPr>
          <p:nvPr/>
        </p:nvSpPr>
        <p:spPr bwMode="auto">
          <a:xfrm>
            <a:off x="6084888" y="522288"/>
            <a:ext cx="863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120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车行导向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1188343" y="1291893"/>
            <a:ext cx="5468362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0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k. 禁止长时间停车标线、禁止停车标线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位置：禁止机动车长时间停放、或禁止停放的车道边缘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内容要素：禁止长时间停车标线：黄黑间条线，高同路缘石，水平面宽15cm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禁止停车标线：黄色实线，高同路缘石，水平面宽15cm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材料工艺：20μm黄色、黑色反光漆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926465" y="4375309"/>
            <a:ext cx="5730240" cy="245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图k）禁止长时间停车标线、禁止停车标线</a:t>
            </a:r>
          </a:p>
        </p:txBody>
      </p:sp>
      <p:grpSp>
        <p:nvGrpSpPr>
          <p:cNvPr id="2" name="组合 23"/>
          <p:cNvGrpSpPr>
            <a:grpSpLocks/>
          </p:cNvGrpSpPr>
          <p:nvPr/>
        </p:nvGrpSpPr>
        <p:grpSpPr bwMode="auto">
          <a:xfrm flipH="1">
            <a:off x="-107950" y="882650"/>
            <a:ext cx="1008063" cy="4824413"/>
            <a:chOff x="6660951" y="882204"/>
            <a:chExt cx="1008112" cy="4824536"/>
          </a:xfrm>
        </p:grpSpPr>
        <p:sp>
          <p:nvSpPr>
            <p:cNvPr id="25" name="对角圆角矩形 24"/>
            <p:cNvSpPr/>
            <p:nvPr/>
          </p:nvSpPr>
          <p:spPr>
            <a:xfrm>
              <a:off x="6660951" y="882204"/>
              <a:ext cx="1008112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标识</a:t>
              </a:r>
            </a:p>
          </p:txBody>
        </p:sp>
        <p:sp>
          <p:nvSpPr>
            <p:cNvPr id="28" name="对角圆角矩形 27"/>
            <p:cNvSpPr/>
            <p:nvPr/>
          </p:nvSpPr>
          <p:spPr>
            <a:xfrm>
              <a:off x="6660951" y="1314015"/>
              <a:ext cx="792202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车行导向</a:t>
              </a:r>
            </a:p>
          </p:txBody>
        </p:sp>
        <p:sp>
          <p:nvSpPr>
            <p:cNvPr id="29" name="对角圆角矩形 28"/>
            <p:cNvSpPr/>
            <p:nvPr/>
          </p:nvSpPr>
          <p:spPr>
            <a:xfrm flipH="1">
              <a:off x="6732392" y="1602947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30" name="对角圆角矩形 29"/>
            <p:cNvSpPr/>
            <p:nvPr/>
          </p:nvSpPr>
          <p:spPr>
            <a:xfrm flipH="1">
              <a:off x="6732392" y="1890293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31" name="对角圆角矩形 30"/>
            <p:cNvSpPr/>
            <p:nvPr/>
          </p:nvSpPr>
          <p:spPr>
            <a:xfrm flipH="1">
              <a:off x="6732392" y="2177637"/>
              <a:ext cx="936671" cy="21749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/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分流</a:t>
              </a:r>
            </a:p>
          </p:txBody>
        </p:sp>
        <p:sp>
          <p:nvSpPr>
            <p:cNvPr id="32" name="对角圆角矩形 31"/>
            <p:cNvSpPr/>
            <p:nvPr/>
          </p:nvSpPr>
          <p:spPr>
            <a:xfrm flipH="1">
              <a:off x="6732392" y="2466569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停车位</a:t>
              </a:r>
            </a:p>
          </p:txBody>
        </p:sp>
        <p:sp>
          <p:nvSpPr>
            <p:cNvPr id="33" name="对角圆角矩形 32"/>
            <p:cNvSpPr/>
            <p:nvPr/>
          </p:nvSpPr>
          <p:spPr>
            <a:xfrm flipH="1">
              <a:off x="6732392" y="2753915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34" name="对角圆角矩形 33"/>
            <p:cNvSpPr/>
            <p:nvPr/>
          </p:nvSpPr>
          <p:spPr>
            <a:xfrm>
              <a:off x="6660951" y="3185726"/>
              <a:ext cx="792202" cy="21749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35" name="对角圆角矩形 34"/>
            <p:cNvSpPr/>
            <p:nvPr/>
          </p:nvSpPr>
          <p:spPr>
            <a:xfrm flipH="1">
              <a:off x="6732392" y="3474658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36" name="对角圆角矩形 35"/>
            <p:cNvSpPr/>
            <p:nvPr/>
          </p:nvSpPr>
          <p:spPr>
            <a:xfrm flipH="1">
              <a:off x="6732392" y="3762002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40" name="对角圆角矩形 39"/>
            <p:cNvSpPr/>
            <p:nvPr/>
          </p:nvSpPr>
          <p:spPr>
            <a:xfrm flipH="1">
              <a:off x="6732392" y="4050935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41" name="对角圆角矩形 40"/>
            <p:cNvSpPr/>
            <p:nvPr/>
          </p:nvSpPr>
          <p:spPr>
            <a:xfrm flipH="1">
              <a:off x="6732392" y="4338280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42" name="对角圆角矩形 41"/>
            <p:cNvSpPr/>
            <p:nvPr/>
          </p:nvSpPr>
          <p:spPr>
            <a:xfrm flipH="1">
              <a:off x="6732392" y="4627212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43" name="对角圆角矩形 42"/>
            <p:cNvSpPr/>
            <p:nvPr/>
          </p:nvSpPr>
          <p:spPr>
            <a:xfrm flipH="1">
              <a:off x="6732392" y="4914557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45" name="对角圆角矩形 44"/>
            <p:cNvSpPr/>
            <p:nvPr/>
          </p:nvSpPr>
          <p:spPr>
            <a:xfrm flipH="1">
              <a:off x="6732392" y="5201902"/>
              <a:ext cx="936671" cy="21749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47" name="对角圆角矩形 46"/>
            <p:cNvSpPr/>
            <p:nvPr/>
          </p:nvSpPr>
          <p:spPr>
            <a:xfrm flipH="1">
              <a:off x="6732392" y="5490834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886460" y="9045193"/>
            <a:ext cx="5770245" cy="245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图m）标线岛、网状线、减速标线、禁停标线应用示例</a:t>
            </a:r>
          </a:p>
        </p:txBody>
      </p:sp>
      <p:pic>
        <p:nvPicPr>
          <p:cNvPr id="16405" name="图片 148" descr="C:\Users\Administrator\AppData\Roaming\Tencent\Users\22725772\QQ\WinTemp\RichOle\$IP}QUL10UPJ[(%9E9SB2G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1088" y="3042444"/>
            <a:ext cx="5399087" cy="129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6" name="图片 -2147482181" descr="C:\Users\Administrator\AppData\Roaming\Tencent\Users\22725772\QQ\WinTemp\RichOle\3HN6B]O@DONG8_{M%U{0KDT.png"/>
          <p:cNvPicPr>
            <a:picLocks noChangeAspect="1" noChangeArrowheads="1"/>
          </p:cNvPicPr>
          <p:nvPr/>
        </p:nvPicPr>
        <p:blipFill>
          <a:blip r:embed="rId3" cstate="print"/>
          <a:srcRect r="1042"/>
          <a:stretch>
            <a:fillRect/>
          </a:stretch>
        </p:blipFill>
        <p:spPr bwMode="auto">
          <a:xfrm>
            <a:off x="1081088" y="5418708"/>
            <a:ext cx="5399087" cy="362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904240" y="882204"/>
            <a:ext cx="5540687" cy="2169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0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停车位标志</a:t>
            </a:r>
            <a:endParaRPr lang="en-US" altLang="zh-CN" sz="1000" noProof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zh-CN" altLang="en-US" sz="1000" noProof="1">
              <a:solidFill>
                <a:schemeClr val="tx1">
                  <a:alpha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位置：停车位或停车区域入口方向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内容要素：停车位符号“P”、车型图标（可选）、车型中文名称、车型英文名称（设置车型图标时可不设）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材料工艺：面层：V类反光膜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板面：1.5mm铝合金板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支撑结构：单立柱式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材料工艺：1.6mm热熔标线</a:t>
            </a:r>
          </a:p>
        </p:txBody>
      </p:sp>
      <p:grpSp>
        <p:nvGrpSpPr>
          <p:cNvPr id="2" name="组合 9"/>
          <p:cNvGrpSpPr>
            <a:grpSpLocks/>
          </p:cNvGrpSpPr>
          <p:nvPr/>
        </p:nvGrpSpPr>
        <p:grpSpPr bwMode="auto">
          <a:xfrm>
            <a:off x="6661150" y="882650"/>
            <a:ext cx="1008063" cy="4824413"/>
            <a:chOff x="6660951" y="882204"/>
            <a:chExt cx="1008112" cy="4824536"/>
          </a:xfrm>
        </p:grpSpPr>
        <p:sp>
          <p:nvSpPr>
            <p:cNvPr id="11" name="对角圆角矩形 10"/>
            <p:cNvSpPr/>
            <p:nvPr/>
          </p:nvSpPr>
          <p:spPr>
            <a:xfrm>
              <a:off x="6660951" y="882204"/>
              <a:ext cx="1008112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标识</a:t>
              </a:r>
            </a:p>
          </p:txBody>
        </p:sp>
        <p:sp>
          <p:nvSpPr>
            <p:cNvPr id="12" name="对角圆角矩形 11"/>
            <p:cNvSpPr/>
            <p:nvPr/>
          </p:nvSpPr>
          <p:spPr>
            <a:xfrm>
              <a:off x="6660951" y="1314015"/>
              <a:ext cx="792202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车行导向</a:t>
              </a:r>
            </a:p>
          </p:txBody>
        </p:sp>
        <p:sp>
          <p:nvSpPr>
            <p:cNvPr id="13" name="对角圆角矩形 12"/>
            <p:cNvSpPr/>
            <p:nvPr/>
          </p:nvSpPr>
          <p:spPr>
            <a:xfrm flipH="1">
              <a:off x="6732392" y="1602947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14" name="对角圆角矩形 13"/>
            <p:cNvSpPr/>
            <p:nvPr/>
          </p:nvSpPr>
          <p:spPr>
            <a:xfrm flipH="1">
              <a:off x="6732392" y="1890293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15" name="对角圆角矩形 14"/>
            <p:cNvSpPr/>
            <p:nvPr/>
          </p:nvSpPr>
          <p:spPr>
            <a:xfrm flipH="1">
              <a:off x="6732392" y="2177637"/>
              <a:ext cx="936671" cy="21749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分流</a:t>
              </a:r>
            </a:p>
          </p:txBody>
        </p:sp>
        <p:sp>
          <p:nvSpPr>
            <p:cNvPr id="16" name="对角圆角矩形 15"/>
            <p:cNvSpPr/>
            <p:nvPr/>
          </p:nvSpPr>
          <p:spPr>
            <a:xfrm flipH="1">
              <a:off x="6732392" y="2466569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停车位</a:t>
              </a:r>
            </a:p>
          </p:txBody>
        </p:sp>
        <p:sp>
          <p:nvSpPr>
            <p:cNvPr id="17" name="对角圆角矩形 16"/>
            <p:cNvSpPr/>
            <p:nvPr/>
          </p:nvSpPr>
          <p:spPr>
            <a:xfrm flipH="1">
              <a:off x="6732392" y="2753915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18" name="对角圆角矩形 17"/>
            <p:cNvSpPr/>
            <p:nvPr/>
          </p:nvSpPr>
          <p:spPr>
            <a:xfrm>
              <a:off x="6660951" y="3185726"/>
              <a:ext cx="792202" cy="21749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40" name="对角圆角矩形 39"/>
            <p:cNvSpPr/>
            <p:nvPr/>
          </p:nvSpPr>
          <p:spPr>
            <a:xfrm flipH="1">
              <a:off x="6732392" y="3474658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41" name="对角圆角矩形 40"/>
            <p:cNvSpPr/>
            <p:nvPr/>
          </p:nvSpPr>
          <p:spPr>
            <a:xfrm flipH="1">
              <a:off x="6732392" y="3762002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42" name="对角圆角矩形 41"/>
            <p:cNvSpPr/>
            <p:nvPr/>
          </p:nvSpPr>
          <p:spPr>
            <a:xfrm flipH="1">
              <a:off x="6732392" y="4050935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43" name="对角圆角矩形 42"/>
            <p:cNvSpPr/>
            <p:nvPr/>
          </p:nvSpPr>
          <p:spPr>
            <a:xfrm flipH="1">
              <a:off x="6732392" y="4338280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44" name="对角圆角矩形 43"/>
            <p:cNvSpPr/>
            <p:nvPr/>
          </p:nvSpPr>
          <p:spPr>
            <a:xfrm flipH="1">
              <a:off x="6732392" y="4627212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48" name="对角圆角矩形 47"/>
            <p:cNvSpPr/>
            <p:nvPr/>
          </p:nvSpPr>
          <p:spPr>
            <a:xfrm flipH="1">
              <a:off x="6732392" y="4914557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49" name="对角圆角矩形 48"/>
            <p:cNvSpPr/>
            <p:nvPr/>
          </p:nvSpPr>
          <p:spPr>
            <a:xfrm flipH="1">
              <a:off x="6732392" y="5201902"/>
              <a:ext cx="936671" cy="21749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50" name="对角圆角矩形 49"/>
            <p:cNvSpPr/>
            <p:nvPr/>
          </p:nvSpPr>
          <p:spPr>
            <a:xfrm flipH="1">
              <a:off x="6732392" y="5490834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pic>
        <p:nvPicPr>
          <p:cNvPr id="17429" name="图片 90" descr="C:\Users\Administrator\AppData\Roaming\Tencent\Users\22725772\QQ\WinTemp\RichOle\DDO)PLEEDBFI`W9U$6NEZ]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4413" y="3330476"/>
            <a:ext cx="2797175" cy="256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30" name="图片 69" descr="C:\Users\Administrator\AppData\Roaming\Tencent\Users\22725772\QQ\WinTemp\RichOle\G68RHN7D44M%SI67ASY1TJH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0200" y="3736876"/>
            <a:ext cx="2193925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899795" y="5897781"/>
            <a:ext cx="5730240" cy="245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图a）大型版面（适用于A、B类服务区）             图b）小型版面（适用于B、P类服务区）</a:t>
            </a:r>
          </a:p>
        </p:txBody>
      </p:sp>
      <p:pic>
        <p:nvPicPr>
          <p:cNvPr id="17432" name="图片 71" descr="C:\Users\Administrator\AppData\Roaming\Tencent\Users\22725772\QQ\WinTemp\RichOle\K3YMQ%GSHLS_U{MO(~{F7P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5987" y="6642845"/>
            <a:ext cx="5672956" cy="2771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Box 25"/>
          <p:cNvSpPr txBox="1"/>
          <p:nvPr/>
        </p:nvSpPr>
        <p:spPr>
          <a:xfrm>
            <a:off x="6444927" y="9955212"/>
            <a:ext cx="936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C</a:t>
            </a:r>
            <a:endParaRPr lang="zh-CN" altLang="en-US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19"/>
          <p:cNvSpPr txBox="1">
            <a:spLocks noChangeArrowheads="1"/>
          </p:cNvSpPr>
          <p:nvPr/>
        </p:nvSpPr>
        <p:spPr bwMode="auto">
          <a:xfrm>
            <a:off x="5508625" y="161925"/>
            <a:ext cx="14398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系统应用</a:t>
            </a:r>
          </a:p>
        </p:txBody>
      </p:sp>
      <p:sp>
        <p:nvSpPr>
          <p:cNvPr id="28" name="TextBox 20"/>
          <p:cNvSpPr txBox="1">
            <a:spLocks noChangeArrowheads="1"/>
          </p:cNvSpPr>
          <p:nvPr/>
        </p:nvSpPr>
        <p:spPr bwMode="auto">
          <a:xfrm>
            <a:off x="6084888" y="522288"/>
            <a:ext cx="863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120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车行导向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16335" y="3258468"/>
            <a:ext cx="6444928" cy="6480719"/>
          </a:xfrm>
          <a:prstGeom prst="rect">
            <a:avLst/>
          </a:prstGeom>
          <a:solidFill>
            <a:srgbClr val="7FB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00430" y="9739188"/>
            <a:ext cx="5708650" cy="2462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图a）小客车停车位图</a:t>
            </a:r>
          </a:p>
        </p:txBody>
      </p:sp>
      <p:grpSp>
        <p:nvGrpSpPr>
          <p:cNvPr id="2" name="组合 23"/>
          <p:cNvGrpSpPr>
            <a:grpSpLocks/>
          </p:cNvGrpSpPr>
          <p:nvPr/>
        </p:nvGrpSpPr>
        <p:grpSpPr bwMode="auto">
          <a:xfrm flipH="1">
            <a:off x="-107950" y="882650"/>
            <a:ext cx="1008063" cy="4824413"/>
            <a:chOff x="6660951" y="882204"/>
            <a:chExt cx="1008112" cy="4824536"/>
          </a:xfrm>
        </p:grpSpPr>
        <p:sp>
          <p:nvSpPr>
            <p:cNvPr id="25" name="对角圆角矩形 24"/>
            <p:cNvSpPr/>
            <p:nvPr/>
          </p:nvSpPr>
          <p:spPr>
            <a:xfrm>
              <a:off x="6660951" y="882204"/>
              <a:ext cx="1008112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标识</a:t>
              </a:r>
            </a:p>
          </p:txBody>
        </p:sp>
        <p:sp>
          <p:nvSpPr>
            <p:cNvPr id="28" name="对角圆角矩形 27"/>
            <p:cNvSpPr/>
            <p:nvPr/>
          </p:nvSpPr>
          <p:spPr>
            <a:xfrm>
              <a:off x="6660951" y="1314015"/>
              <a:ext cx="792202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车行导向</a:t>
              </a:r>
            </a:p>
          </p:txBody>
        </p:sp>
        <p:sp>
          <p:nvSpPr>
            <p:cNvPr id="29" name="对角圆角矩形 28"/>
            <p:cNvSpPr/>
            <p:nvPr/>
          </p:nvSpPr>
          <p:spPr>
            <a:xfrm flipH="1">
              <a:off x="6732392" y="1602947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30" name="对角圆角矩形 29"/>
            <p:cNvSpPr/>
            <p:nvPr/>
          </p:nvSpPr>
          <p:spPr>
            <a:xfrm flipH="1">
              <a:off x="6732392" y="1890293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31" name="对角圆角矩形 30"/>
            <p:cNvSpPr/>
            <p:nvPr/>
          </p:nvSpPr>
          <p:spPr>
            <a:xfrm flipH="1">
              <a:off x="6732392" y="2177637"/>
              <a:ext cx="936671" cy="21749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分流</a:t>
              </a:r>
            </a:p>
          </p:txBody>
        </p:sp>
        <p:sp>
          <p:nvSpPr>
            <p:cNvPr id="32" name="对角圆角矩形 31"/>
            <p:cNvSpPr/>
            <p:nvPr/>
          </p:nvSpPr>
          <p:spPr>
            <a:xfrm flipH="1">
              <a:off x="6732392" y="2466569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/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停车位</a:t>
              </a:r>
            </a:p>
          </p:txBody>
        </p:sp>
        <p:sp>
          <p:nvSpPr>
            <p:cNvPr id="33" name="对角圆角矩形 32"/>
            <p:cNvSpPr/>
            <p:nvPr/>
          </p:nvSpPr>
          <p:spPr>
            <a:xfrm flipH="1">
              <a:off x="6732392" y="2753915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34" name="对角圆角矩形 33"/>
            <p:cNvSpPr/>
            <p:nvPr/>
          </p:nvSpPr>
          <p:spPr>
            <a:xfrm>
              <a:off x="6660951" y="3185726"/>
              <a:ext cx="792202" cy="21749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35" name="对角圆角矩形 34"/>
            <p:cNvSpPr/>
            <p:nvPr/>
          </p:nvSpPr>
          <p:spPr>
            <a:xfrm flipH="1">
              <a:off x="6732392" y="3474658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36" name="对角圆角矩形 35"/>
            <p:cNvSpPr/>
            <p:nvPr/>
          </p:nvSpPr>
          <p:spPr>
            <a:xfrm flipH="1">
              <a:off x="6732392" y="3762002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40" name="对角圆角矩形 39"/>
            <p:cNvSpPr/>
            <p:nvPr/>
          </p:nvSpPr>
          <p:spPr>
            <a:xfrm flipH="1">
              <a:off x="6732392" y="4050935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41" name="对角圆角矩形 40"/>
            <p:cNvSpPr/>
            <p:nvPr/>
          </p:nvSpPr>
          <p:spPr>
            <a:xfrm flipH="1">
              <a:off x="6732392" y="4338280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42" name="对角圆角矩形 41"/>
            <p:cNvSpPr/>
            <p:nvPr/>
          </p:nvSpPr>
          <p:spPr>
            <a:xfrm flipH="1">
              <a:off x="6732392" y="4627212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43" name="对角圆角矩形 42"/>
            <p:cNvSpPr/>
            <p:nvPr/>
          </p:nvSpPr>
          <p:spPr>
            <a:xfrm flipH="1">
              <a:off x="6732392" y="4914557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45" name="对角圆角矩形 44"/>
            <p:cNvSpPr/>
            <p:nvPr/>
          </p:nvSpPr>
          <p:spPr>
            <a:xfrm flipH="1">
              <a:off x="6732392" y="5201902"/>
              <a:ext cx="936671" cy="21749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47" name="对角圆角矩形 46"/>
            <p:cNvSpPr/>
            <p:nvPr/>
          </p:nvSpPr>
          <p:spPr>
            <a:xfrm flipH="1">
              <a:off x="6732392" y="5490834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pic>
        <p:nvPicPr>
          <p:cNvPr id="18452" name="图片 -214748218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7FBFFF"/>
              </a:clrFrom>
              <a:clrTo>
                <a:srgbClr val="7FB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08225" y="3545879"/>
            <a:ext cx="2892425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3" name="图片 287" descr="C:\Users\Administrator\AppData\Roaming\Tencent\Users\22725772\QQ\WinTemp\RichOle\3`O{I]UZ`U0JVN]8V{0UDTJ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7FBFFF"/>
              </a:clrFrom>
              <a:clrTo>
                <a:srgbClr val="7FB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00311" y="7074892"/>
            <a:ext cx="5761037" cy="259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6"/>
          <p:cNvSpPr txBox="1"/>
          <p:nvPr/>
        </p:nvSpPr>
        <p:spPr>
          <a:xfrm>
            <a:off x="1116335" y="882204"/>
            <a:ext cx="554037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0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停车位标线</a:t>
            </a:r>
            <a:endParaRPr lang="en-US" altLang="zh-CN" sz="1000" noProof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zh-CN" altLang="en-US" sz="1000" noProof="1">
              <a:solidFill>
                <a:schemeClr val="tx1">
                  <a:alpha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0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a.小客车</a:t>
            </a:r>
          </a:p>
          <a:p>
            <a:pPr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位置：小客车停车位</a:t>
            </a:r>
          </a:p>
          <a:p>
            <a:pPr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内容要素：轮廓线：10cm实线</a:t>
            </a:r>
          </a:p>
          <a:p>
            <a:pPr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标线开口：160～210cm开口，表示车辆出入口</a:t>
            </a:r>
          </a:p>
          <a:p>
            <a:pPr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方向箭头：40cm×20cm等腰三角形箭头，表示停车车头方向</a:t>
            </a:r>
          </a:p>
          <a:p>
            <a:pPr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车位编号：20cm高英文，车头前，字母+3位数字（可选，A、B类服务区应设置）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车轮限位器：成品车轮限位器，倒停顺出情况时设置（可选）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材料工艺：1.6mm白色热熔标线、20μm反光漆（用于方向箭头及车位编号）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" y="3258467"/>
            <a:ext cx="6407150" cy="6480721"/>
          </a:xfrm>
          <a:prstGeom prst="rect">
            <a:avLst/>
          </a:prstGeom>
          <a:solidFill>
            <a:srgbClr val="7FB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04240" y="882204"/>
            <a:ext cx="5752465" cy="237347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0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b.大客车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位置：大客车停车位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内容要素：轮廓线：10cm实线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标线开口：260cm开口，表示车辆出入口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方向箭头：40cm×20cm等腰三角形箭头，表示停车车头方向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车位编号：20cm高字符，车头前，字母+3位数字（可选，A、B类服务区应设置）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车位名称：60cm高“大客车”中文字样（可选，A、B类服务区应设置）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车位图标：150cm宽大客车图标（可选）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车轮限位器：成品车轮限位器，倒停顺出情况时设置（可选）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材料工艺：1.6mm白色热熔标线、20μm反光漆（用于方向箭头、车位编号及图标）</a:t>
            </a:r>
          </a:p>
        </p:txBody>
      </p:sp>
      <p:grpSp>
        <p:nvGrpSpPr>
          <p:cNvPr id="2" name="组合 9"/>
          <p:cNvGrpSpPr>
            <a:grpSpLocks/>
          </p:cNvGrpSpPr>
          <p:nvPr/>
        </p:nvGrpSpPr>
        <p:grpSpPr bwMode="auto">
          <a:xfrm>
            <a:off x="6661150" y="882650"/>
            <a:ext cx="1008063" cy="4824413"/>
            <a:chOff x="6660951" y="882204"/>
            <a:chExt cx="1008112" cy="4824536"/>
          </a:xfrm>
        </p:grpSpPr>
        <p:sp>
          <p:nvSpPr>
            <p:cNvPr id="11" name="对角圆角矩形 10"/>
            <p:cNvSpPr/>
            <p:nvPr/>
          </p:nvSpPr>
          <p:spPr>
            <a:xfrm>
              <a:off x="6660951" y="882204"/>
              <a:ext cx="1008112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标识</a:t>
              </a:r>
            </a:p>
          </p:txBody>
        </p:sp>
        <p:sp>
          <p:nvSpPr>
            <p:cNvPr id="12" name="对角圆角矩形 11"/>
            <p:cNvSpPr/>
            <p:nvPr/>
          </p:nvSpPr>
          <p:spPr>
            <a:xfrm>
              <a:off x="6660951" y="1314015"/>
              <a:ext cx="792202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车行导向</a:t>
              </a:r>
            </a:p>
          </p:txBody>
        </p:sp>
        <p:sp>
          <p:nvSpPr>
            <p:cNvPr id="13" name="对角圆角矩形 12"/>
            <p:cNvSpPr/>
            <p:nvPr/>
          </p:nvSpPr>
          <p:spPr>
            <a:xfrm flipH="1">
              <a:off x="6732392" y="1602947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14" name="对角圆角矩形 13"/>
            <p:cNvSpPr/>
            <p:nvPr/>
          </p:nvSpPr>
          <p:spPr>
            <a:xfrm flipH="1">
              <a:off x="6732392" y="1890293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15" name="对角圆角矩形 14"/>
            <p:cNvSpPr/>
            <p:nvPr/>
          </p:nvSpPr>
          <p:spPr>
            <a:xfrm flipH="1">
              <a:off x="6732392" y="2177637"/>
              <a:ext cx="936671" cy="21749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分流</a:t>
              </a:r>
            </a:p>
          </p:txBody>
        </p:sp>
        <p:sp>
          <p:nvSpPr>
            <p:cNvPr id="16" name="对角圆角矩形 15"/>
            <p:cNvSpPr/>
            <p:nvPr/>
          </p:nvSpPr>
          <p:spPr>
            <a:xfrm flipH="1">
              <a:off x="6732392" y="2466569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停车位</a:t>
              </a:r>
            </a:p>
          </p:txBody>
        </p:sp>
        <p:sp>
          <p:nvSpPr>
            <p:cNvPr id="17" name="对角圆角矩形 16"/>
            <p:cNvSpPr/>
            <p:nvPr/>
          </p:nvSpPr>
          <p:spPr>
            <a:xfrm flipH="1">
              <a:off x="6732392" y="2753915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18" name="对角圆角矩形 17"/>
            <p:cNvSpPr/>
            <p:nvPr/>
          </p:nvSpPr>
          <p:spPr>
            <a:xfrm>
              <a:off x="6660951" y="3185726"/>
              <a:ext cx="792202" cy="21749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40" name="对角圆角矩形 39"/>
            <p:cNvSpPr/>
            <p:nvPr/>
          </p:nvSpPr>
          <p:spPr>
            <a:xfrm flipH="1">
              <a:off x="6732392" y="3474658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41" name="对角圆角矩形 40"/>
            <p:cNvSpPr/>
            <p:nvPr/>
          </p:nvSpPr>
          <p:spPr>
            <a:xfrm flipH="1">
              <a:off x="6732392" y="3762002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42" name="对角圆角矩形 41"/>
            <p:cNvSpPr/>
            <p:nvPr/>
          </p:nvSpPr>
          <p:spPr>
            <a:xfrm flipH="1">
              <a:off x="6732392" y="4050935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43" name="对角圆角矩形 42"/>
            <p:cNvSpPr/>
            <p:nvPr/>
          </p:nvSpPr>
          <p:spPr>
            <a:xfrm flipH="1">
              <a:off x="6732392" y="4338280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44" name="对角圆角矩形 43"/>
            <p:cNvSpPr/>
            <p:nvPr/>
          </p:nvSpPr>
          <p:spPr>
            <a:xfrm flipH="1">
              <a:off x="6732392" y="4627212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48" name="对角圆角矩形 47"/>
            <p:cNvSpPr/>
            <p:nvPr/>
          </p:nvSpPr>
          <p:spPr>
            <a:xfrm flipH="1">
              <a:off x="6732392" y="4914557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49" name="对角圆角矩形 48"/>
            <p:cNvSpPr/>
            <p:nvPr/>
          </p:nvSpPr>
          <p:spPr>
            <a:xfrm flipH="1">
              <a:off x="6732392" y="5201902"/>
              <a:ext cx="936671" cy="21749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50" name="对角圆角矩形 49"/>
            <p:cNvSpPr/>
            <p:nvPr/>
          </p:nvSpPr>
          <p:spPr>
            <a:xfrm flipH="1">
              <a:off x="6732392" y="5490834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095375" y="9739188"/>
            <a:ext cx="5730240" cy="2462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图b）大客车停车位</a:t>
            </a:r>
          </a:p>
        </p:txBody>
      </p:sp>
      <p:pic>
        <p:nvPicPr>
          <p:cNvPr id="19479" name="图片 281" descr="C:\Users\Administrator\AppData\Roaming\Tencent\Users\22725772\QQ\WinTemp\RichOle\N~`IOWUWH{)3QP~(WU64PFM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7FBFFF"/>
              </a:clrFrom>
              <a:clrTo>
                <a:srgbClr val="7FB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8343" y="3690517"/>
            <a:ext cx="5184576" cy="19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80" name="图片 283" descr="C:\Users\Administrator\AppData\Roaming\Tencent\Users\22725772\QQ\WinTemp\RichOle\FKL~540R9(XGG5RC0H}_ALR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7FBFFF"/>
              </a:clrFrom>
              <a:clrTo>
                <a:srgbClr val="7FB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4327" y="6015930"/>
            <a:ext cx="5400675" cy="365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Box 25"/>
          <p:cNvSpPr txBox="1"/>
          <p:nvPr/>
        </p:nvSpPr>
        <p:spPr>
          <a:xfrm>
            <a:off x="6444927" y="9955212"/>
            <a:ext cx="936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C</a:t>
            </a:r>
            <a:endParaRPr lang="zh-CN" altLang="en-US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19"/>
          <p:cNvSpPr txBox="1">
            <a:spLocks noChangeArrowheads="1"/>
          </p:cNvSpPr>
          <p:nvPr/>
        </p:nvSpPr>
        <p:spPr bwMode="auto">
          <a:xfrm>
            <a:off x="5508625" y="161925"/>
            <a:ext cx="14398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系统应用</a:t>
            </a:r>
          </a:p>
        </p:txBody>
      </p:sp>
      <p:sp>
        <p:nvSpPr>
          <p:cNvPr id="28" name="TextBox 20"/>
          <p:cNvSpPr txBox="1">
            <a:spLocks noChangeArrowheads="1"/>
          </p:cNvSpPr>
          <p:nvPr/>
        </p:nvSpPr>
        <p:spPr bwMode="auto">
          <a:xfrm>
            <a:off x="6084888" y="522288"/>
            <a:ext cx="863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120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车行导向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090613" y="3186460"/>
            <a:ext cx="6470650" cy="6511552"/>
          </a:xfrm>
          <a:prstGeom prst="rect">
            <a:avLst/>
          </a:prstGeom>
          <a:solidFill>
            <a:srgbClr val="7FB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116335" y="9667180"/>
            <a:ext cx="5708650" cy="2462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图c）货车停车位</a:t>
            </a:r>
          </a:p>
        </p:txBody>
      </p:sp>
      <p:grpSp>
        <p:nvGrpSpPr>
          <p:cNvPr id="2" name="组合 23"/>
          <p:cNvGrpSpPr>
            <a:grpSpLocks/>
          </p:cNvGrpSpPr>
          <p:nvPr/>
        </p:nvGrpSpPr>
        <p:grpSpPr bwMode="auto">
          <a:xfrm flipH="1">
            <a:off x="-107950" y="882650"/>
            <a:ext cx="1008063" cy="4824413"/>
            <a:chOff x="6660951" y="882204"/>
            <a:chExt cx="1008112" cy="4824536"/>
          </a:xfrm>
        </p:grpSpPr>
        <p:sp>
          <p:nvSpPr>
            <p:cNvPr id="25" name="对角圆角矩形 24"/>
            <p:cNvSpPr/>
            <p:nvPr/>
          </p:nvSpPr>
          <p:spPr>
            <a:xfrm>
              <a:off x="6660951" y="882204"/>
              <a:ext cx="1008112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标识</a:t>
              </a:r>
            </a:p>
          </p:txBody>
        </p:sp>
        <p:sp>
          <p:nvSpPr>
            <p:cNvPr id="28" name="对角圆角矩形 27"/>
            <p:cNvSpPr/>
            <p:nvPr/>
          </p:nvSpPr>
          <p:spPr>
            <a:xfrm>
              <a:off x="6660951" y="1314015"/>
              <a:ext cx="792202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车行导向</a:t>
              </a:r>
            </a:p>
          </p:txBody>
        </p:sp>
        <p:sp>
          <p:nvSpPr>
            <p:cNvPr id="29" name="对角圆角矩形 28"/>
            <p:cNvSpPr/>
            <p:nvPr/>
          </p:nvSpPr>
          <p:spPr>
            <a:xfrm flipH="1">
              <a:off x="6732392" y="1602947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30" name="对角圆角矩形 29"/>
            <p:cNvSpPr/>
            <p:nvPr/>
          </p:nvSpPr>
          <p:spPr>
            <a:xfrm flipH="1">
              <a:off x="6732392" y="1890293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31" name="对角圆角矩形 30"/>
            <p:cNvSpPr/>
            <p:nvPr/>
          </p:nvSpPr>
          <p:spPr>
            <a:xfrm flipH="1">
              <a:off x="6732392" y="2177637"/>
              <a:ext cx="936671" cy="21749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分流</a:t>
              </a:r>
            </a:p>
          </p:txBody>
        </p:sp>
        <p:sp>
          <p:nvSpPr>
            <p:cNvPr id="32" name="对角圆角矩形 31"/>
            <p:cNvSpPr/>
            <p:nvPr/>
          </p:nvSpPr>
          <p:spPr>
            <a:xfrm flipH="1">
              <a:off x="6732392" y="2466569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/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停车位</a:t>
              </a:r>
            </a:p>
          </p:txBody>
        </p:sp>
        <p:sp>
          <p:nvSpPr>
            <p:cNvPr id="33" name="对角圆角矩形 32"/>
            <p:cNvSpPr/>
            <p:nvPr/>
          </p:nvSpPr>
          <p:spPr>
            <a:xfrm flipH="1">
              <a:off x="6732392" y="2753915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34" name="对角圆角矩形 33"/>
            <p:cNvSpPr/>
            <p:nvPr/>
          </p:nvSpPr>
          <p:spPr>
            <a:xfrm>
              <a:off x="6660951" y="3185726"/>
              <a:ext cx="792202" cy="21749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35" name="对角圆角矩形 34"/>
            <p:cNvSpPr/>
            <p:nvPr/>
          </p:nvSpPr>
          <p:spPr>
            <a:xfrm flipH="1">
              <a:off x="6732392" y="3474658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36" name="对角圆角矩形 35"/>
            <p:cNvSpPr/>
            <p:nvPr/>
          </p:nvSpPr>
          <p:spPr>
            <a:xfrm flipH="1">
              <a:off x="6732392" y="3762002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40" name="对角圆角矩形 39"/>
            <p:cNvSpPr/>
            <p:nvPr/>
          </p:nvSpPr>
          <p:spPr>
            <a:xfrm flipH="1">
              <a:off x="6732392" y="4050935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41" name="对角圆角矩形 40"/>
            <p:cNvSpPr/>
            <p:nvPr/>
          </p:nvSpPr>
          <p:spPr>
            <a:xfrm flipH="1">
              <a:off x="6732392" y="4338280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42" name="对角圆角矩形 41"/>
            <p:cNvSpPr/>
            <p:nvPr/>
          </p:nvSpPr>
          <p:spPr>
            <a:xfrm flipH="1">
              <a:off x="6732392" y="4627212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43" name="对角圆角矩形 42"/>
            <p:cNvSpPr/>
            <p:nvPr/>
          </p:nvSpPr>
          <p:spPr>
            <a:xfrm flipH="1">
              <a:off x="6732392" y="4914557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45" name="对角圆角矩形 44"/>
            <p:cNvSpPr/>
            <p:nvPr/>
          </p:nvSpPr>
          <p:spPr>
            <a:xfrm flipH="1">
              <a:off x="6732392" y="5201902"/>
              <a:ext cx="936671" cy="21749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47" name="对角圆角矩形 46"/>
            <p:cNvSpPr/>
            <p:nvPr/>
          </p:nvSpPr>
          <p:spPr>
            <a:xfrm flipH="1">
              <a:off x="6732392" y="5490834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116335" y="1016635"/>
            <a:ext cx="5540370" cy="2169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0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c.货车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位置：货车停车位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内容要素：轮廓线：10cm实线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标线开口：260cm开口，表示车辆出入口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方向箭头：40cm×20cm等腰三角形箭头，表示停车车头方向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车位编号：20cm高字符，车头前，字母+3位数字（可选，A、B类服务区应设置）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车位名称：60cm高“货车”中文字样（可选，A、B类服务区应设置）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车位图标：150cm宽货车图标（可选）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材料工艺：1.6mm白色热熔标线、20μm反光漆（用于方向箭头、车位编号及图标）</a:t>
            </a:r>
          </a:p>
        </p:txBody>
      </p:sp>
      <p:pic>
        <p:nvPicPr>
          <p:cNvPr id="20501" name="图片 -2147482178" descr="C:\Users\Administrator\AppData\Roaming\Tencent\Users\22725772\QQ\WinTemp\RichOle\K%WY}QZP[4Q}EIB$6C1%KAK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7FBFFF"/>
              </a:clrFrom>
              <a:clrTo>
                <a:srgbClr val="7FB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61864" y="3690516"/>
            <a:ext cx="5399087" cy="212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2" name="图片 64" descr="C:\Users\Administrator\AppData\Roaming\Tencent\Users\22725772\QQ\WinTemp\RichOle\2S{0D_R2D3B{[12SRM]LX76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7FBFFF"/>
              </a:clrFrom>
              <a:clrTo>
                <a:srgbClr val="7FB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52513" y="6101655"/>
            <a:ext cx="5402262" cy="356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900311" y="1016635"/>
            <a:ext cx="5544616" cy="2169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0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d.拖挂车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位置：拖挂车停车位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内容要素：轮廓线：10cm实线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标线开口：260cm开口，表示车辆出入口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方向箭头：40cm×20cm等腰三角形箭头，表示停车车头方向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车位编号：20cm高字符，车头前，字母+3位数字（可选，A、B类服务区应设置）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车位名称：60cm高“拖挂车”中文字样（可选，A、B类服务区应设置）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车位图标：150cm宽拖挂车图标（可选）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材料工艺：1.6mm白色热熔标线、20μm反光漆（用于方向箭头、车位编号及图标）</a:t>
            </a:r>
          </a:p>
        </p:txBody>
      </p:sp>
      <p:grpSp>
        <p:nvGrpSpPr>
          <p:cNvPr id="2" name="组合 9"/>
          <p:cNvGrpSpPr>
            <a:grpSpLocks/>
          </p:cNvGrpSpPr>
          <p:nvPr/>
        </p:nvGrpSpPr>
        <p:grpSpPr bwMode="auto">
          <a:xfrm>
            <a:off x="6661150" y="882650"/>
            <a:ext cx="1008063" cy="4824413"/>
            <a:chOff x="6660951" y="882204"/>
            <a:chExt cx="1008112" cy="4824536"/>
          </a:xfrm>
        </p:grpSpPr>
        <p:sp>
          <p:nvSpPr>
            <p:cNvPr id="11" name="对角圆角矩形 10"/>
            <p:cNvSpPr/>
            <p:nvPr/>
          </p:nvSpPr>
          <p:spPr>
            <a:xfrm>
              <a:off x="6660951" y="882204"/>
              <a:ext cx="1008112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标识</a:t>
              </a:r>
            </a:p>
          </p:txBody>
        </p:sp>
        <p:sp>
          <p:nvSpPr>
            <p:cNvPr id="12" name="对角圆角矩形 11"/>
            <p:cNvSpPr/>
            <p:nvPr/>
          </p:nvSpPr>
          <p:spPr>
            <a:xfrm>
              <a:off x="6660951" y="1314015"/>
              <a:ext cx="792202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车行导向</a:t>
              </a:r>
            </a:p>
          </p:txBody>
        </p:sp>
        <p:sp>
          <p:nvSpPr>
            <p:cNvPr id="13" name="对角圆角矩形 12"/>
            <p:cNvSpPr/>
            <p:nvPr/>
          </p:nvSpPr>
          <p:spPr>
            <a:xfrm flipH="1">
              <a:off x="6732392" y="1602947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14" name="对角圆角矩形 13"/>
            <p:cNvSpPr/>
            <p:nvPr/>
          </p:nvSpPr>
          <p:spPr>
            <a:xfrm flipH="1">
              <a:off x="6732392" y="1890293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15" name="对角圆角矩形 14"/>
            <p:cNvSpPr/>
            <p:nvPr/>
          </p:nvSpPr>
          <p:spPr>
            <a:xfrm flipH="1">
              <a:off x="6732392" y="2177637"/>
              <a:ext cx="936671" cy="21749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分流</a:t>
              </a:r>
            </a:p>
          </p:txBody>
        </p:sp>
        <p:sp>
          <p:nvSpPr>
            <p:cNvPr id="16" name="对角圆角矩形 15"/>
            <p:cNvSpPr/>
            <p:nvPr/>
          </p:nvSpPr>
          <p:spPr>
            <a:xfrm flipH="1">
              <a:off x="6732392" y="2466569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停车位</a:t>
              </a:r>
            </a:p>
          </p:txBody>
        </p:sp>
        <p:sp>
          <p:nvSpPr>
            <p:cNvPr id="17" name="对角圆角矩形 16"/>
            <p:cNvSpPr/>
            <p:nvPr/>
          </p:nvSpPr>
          <p:spPr>
            <a:xfrm flipH="1">
              <a:off x="6732392" y="2753915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18" name="对角圆角矩形 17"/>
            <p:cNvSpPr/>
            <p:nvPr/>
          </p:nvSpPr>
          <p:spPr>
            <a:xfrm>
              <a:off x="6660951" y="3185726"/>
              <a:ext cx="792202" cy="21749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40" name="对角圆角矩形 39"/>
            <p:cNvSpPr/>
            <p:nvPr/>
          </p:nvSpPr>
          <p:spPr>
            <a:xfrm flipH="1">
              <a:off x="6732392" y="3474658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41" name="对角圆角矩形 40"/>
            <p:cNvSpPr/>
            <p:nvPr/>
          </p:nvSpPr>
          <p:spPr>
            <a:xfrm flipH="1">
              <a:off x="6732392" y="3762002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42" name="对角圆角矩形 41"/>
            <p:cNvSpPr/>
            <p:nvPr/>
          </p:nvSpPr>
          <p:spPr>
            <a:xfrm flipH="1">
              <a:off x="6732392" y="4050935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43" name="对角圆角矩形 42"/>
            <p:cNvSpPr/>
            <p:nvPr/>
          </p:nvSpPr>
          <p:spPr>
            <a:xfrm flipH="1">
              <a:off x="6732392" y="4338280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44" name="对角圆角矩形 43"/>
            <p:cNvSpPr/>
            <p:nvPr/>
          </p:nvSpPr>
          <p:spPr>
            <a:xfrm flipH="1">
              <a:off x="6732392" y="4627212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48" name="对角圆角矩形 47"/>
            <p:cNvSpPr/>
            <p:nvPr/>
          </p:nvSpPr>
          <p:spPr>
            <a:xfrm flipH="1">
              <a:off x="6732392" y="4914557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49" name="对角圆角矩形 48"/>
            <p:cNvSpPr/>
            <p:nvPr/>
          </p:nvSpPr>
          <p:spPr>
            <a:xfrm flipH="1">
              <a:off x="6732392" y="5201902"/>
              <a:ext cx="936671" cy="21749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50" name="对角圆角矩形 49"/>
            <p:cNvSpPr/>
            <p:nvPr/>
          </p:nvSpPr>
          <p:spPr>
            <a:xfrm flipH="1">
              <a:off x="6732392" y="5490834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" y="3186460"/>
            <a:ext cx="6656704" cy="2694493"/>
            <a:chOff x="1" y="2898428"/>
            <a:chExt cx="6656704" cy="2694493"/>
          </a:xfrm>
        </p:grpSpPr>
        <p:sp>
          <p:nvSpPr>
            <p:cNvPr id="20" name="矩形 19"/>
            <p:cNvSpPr/>
            <p:nvPr/>
          </p:nvSpPr>
          <p:spPr>
            <a:xfrm>
              <a:off x="1" y="2898428"/>
              <a:ext cx="6444926" cy="2448272"/>
            </a:xfrm>
            <a:prstGeom prst="rect">
              <a:avLst/>
            </a:prstGeom>
            <a:solidFill>
              <a:srgbClr val="7FB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888365" y="5346700"/>
              <a:ext cx="5768340" cy="24622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/>
              <a:r>
                <a:rPr lang="en-US" sz="1000" noProof="1">
                  <a:solidFill>
                    <a:schemeClr val="tx1">
                      <a:alpha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图d）拖挂车停车位</a:t>
              </a:r>
            </a:p>
          </p:txBody>
        </p:sp>
        <p:pic>
          <p:nvPicPr>
            <p:cNvPr id="21527" name="图片 66" descr="C:\Users\Administrator\AppData\Roaming\Tencent\Users\22725772\QQ\WinTemp\RichOle\SXKMWMKT30K54}M7BUFL53B.pn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7FBFFF"/>
                </a:clrFrom>
                <a:clrTo>
                  <a:srgbClr val="7FB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72319" y="2970436"/>
              <a:ext cx="5399087" cy="1428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28" name="图片 68" descr="C:\Users\Administrator\AppData\Roaming\Tencent\Users\22725772\QQ\WinTemp\RichOle\YZ5C_B}4P70H%~87IN{89_J.pn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7FBFFF"/>
                </a:clrFrom>
                <a:clrTo>
                  <a:srgbClr val="7FB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03981" y="4365625"/>
              <a:ext cx="5468938" cy="981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文本框 4"/>
          <p:cNvSpPr txBox="1"/>
          <p:nvPr/>
        </p:nvSpPr>
        <p:spPr>
          <a:xfrm>
            <a:off x="900311" y="6328385"/>
            <a:ext cx="3312368" cy="35548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0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e.无障碍车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位置：无障碍停车位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内容要素：停车位轮廓线：10cm实线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标线开口：160～210cm开口，表示车辆出入口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轮椅通道轮廓线：20cm黄色实线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轮椅通道填充线：10cm正交黄色网状线填充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方向箭头：40cm×20cm等腰三角形箭头，表示</a:t>
            </a:r>
            <a:r>
              <a:rPr lang="en-US" altLang="zh-CN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	</a:t>
            </a: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停车车头方向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车位编号：20cm高字符，车头前，字母+3位数</a:t>
            </a:r>
            <a:r>
              <a:rPr lang="en-US" altLang="zh-CN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	</a:t>
            </a: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字（可选，A、B类服务区应设置）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车位图标：150cm宽黄色无障碍图标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车轮限位器：成品车轮限位器，倒停顺出情况                    </a:t>
            </a:r>
            <a:r>
              <a:rPr lang="en-US" altLang="zh-CN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	</a:t>
            </a: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时设置（可选）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材料工艺：1.6mm白色及黄色热熔标线、20μm反   </a:t>
            </a:r>
            <a:r>
              <a:rPr lang="en-US" altLang="zh-CN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	</a:t>
            </a: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光漆（用于方向箭头、车位编号及图标）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4207147" y="6498828"/>
            <a:ext cx="2237780" cy="3168352"/>
            <a:chOff x="4207147" y="5562724"/>
            <a:chExt cx="2237780" cy="3168352"/>
          </a:xfrm>
        </p:grpSpPr>
        <p:sp>
          <p:nvSpPr>
            <p:cNvPr id="23" name="矩形 22"/>
            <p:cNvSpPr/>
            <p:nvPr/>
          </p:nvSpPr>
          <p:spPr>
            <a:xfrm>
              <a:off x="4207147" y="5562724"/>
              <a:ext cx="2237780" cy="3168352"/>
            </a:xfrm>
            <a:prstGeom prst="rect">
              <a:avLst/>
            </a:prstGeom>
            <a:solidFill>
              <a:srgbClr val="7FB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/>
              <a:endParaRPr lang="zh-CN" altLang="en-US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pic>
          <p:nvPicPr>
            <p:cNvPr id="21530" name="图片 427" descr="C:\Users\Administrator\AppData\Roaming\Tencent\Users\22725772\QQ\WinTemp\RichOle\B~WHV[[EKLIE1(X(~52KYAR.pn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7FBFFF"/>
                </a:clrFrom>
                <a:clrTo>
                  <a:srgbClr val="7FB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247523" y="6138788"/>
              <a:ext cx="2144099" cy="2160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文本框 18"/>
          <p:cNvSpPr txBox="1"/>
          <p:nvPr/>
        </p:nvSpPr>
        <p:spPr>
          <a:xfrm>
            <a:off x="4068663" y="9638094"/>
            <a:ext cx="2590547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/>
            <a:r>
              <a:rPr 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图e）无障碍停车位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444927" y="9955212"/>
            <a:ext cx="936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C</a:t>
            </a:r>
            <a:endParaRPr lang="zh-CN" altLang="en-US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19"/>
          <p:cNvSpPr txBox="1">
            <a:spLocks noChangeArrowheads="1"/>
          </p:cNvSpPr>
          <p:nvPr/>
        </p:nvSpPr>
        <p:spPr bwMode="auto">
          <a:xfrm>
            <a:off x="5508625" y="161925"/>
            <a:ext cx="14398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系统应用</a:t>
            </a:r>
          </a:p>
        </p:txBody>
      </p:sp>
      <p:sp>
        <p:nvSpPr>
          <p:cNvPr id="35" name="TextBox 20"/>
          <p:cNvSpPr txBox="1">
            <a:spLocks noChangeArrowheads="1"/>
          </p:cNvSpPr>
          <p:nvPr/>
        </p:nvSpPr>
        <p:spPr bwMode="auto">
          <a:xfrm>
            <a:off x="6084888" y="522288"/>
            <a:ext cx="863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120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车行导向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260351" y="3258468"/>
            <a:ext cx="6300912" cy="2619028"/>
          </a:xfrm>
          <a:prstGeom prst="rect">
            <a:avLst/>
          </a:prstGeom>
          <a:solidFill>
            <a:srgbClr val="7FB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55389" y="8443044"/>
            <a:ext cx="6305874" cy="1368152"/>
          </a:xfrm>
          <a:prstGeom prst="rect">
            <a:avLst/>
          </a:prstGeom>
          <a:solidFill>
            <a:srgbClr val="7FB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484487" y="5821670"/>
            <a:ext cx="2808312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/>
            <a:r>
              <a:rPr 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图f）充电车停车位                       </a:t>
            </a:r>
          </a:p>
        </p:txBody>
      </p:sp>
      <p:grpSp>
        <p:nvGrpSpPr>
          <p:cNvPr id="2" name="组合 23"/>
          <p:cNvGrpSpPr>
            <a:grpSpLocks/>
          </p:cNvGrpSpPr>
          <p:nvPr/>
        </p:nvGrpSpPr>
        <p:grpSpPr bwMode="auto">
          <a:xfrm flipH="1">
            <a:off x="-107950" y="882650"/>
            <a:ext cx="1008063" cy="4824413"/>
            <a:chOff x="6660951" y="882204"/>
            <a:chExt cx="1008112" cy="4824536"/>
          </a:xfrm>
        </p:grpSpPr>
        <p:sp>
          <p:nvSpPr>
            <p:cNvPr id="25" name="对角圆角矩形 24"/>
            <p:cNvSpPr/>
            <p:nvPr/>
          </p:nvSpPr>
          <p:spPr>
            <a:xfrm>
              <a:off x="6660951" y="882204"/>
              <a:ext cx="1008112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标识</a:t>
              </a:r>
            </a:p>
          </p:txBody>
        </p:sp>
        <p:sp>
          <p:nvSpPr>
            <p:cNvPr id="28" name="对角圆角矩形 27"/>
            <p:cNvSpPr/>
            <p:nvPr/>
          </p:nvSpPr>
          <p:spPr>
            <a:xfrm>
              <a:off x="6660951" y="1314015"/>
              <a:ext cx="792202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车行导向</a:t>
              </a:r>
            </a:p>
          </p:txBody>
        </p:sp>
        <p:sp>
          <p:nvSpPr>
            <p:cNvPr id="29" name="对角圆角矩形 28"/>
            <p:cNvSpPr/>
            <p:nvPr/>
          </p:nvSpPr>
          <p:spPr>
            <a:xfrm flipH="1">
              <a:off x="6732392" y="1602947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30" name="对角圆角矩形 29"/>
            <p:cNvSpPr/>
            <p:nvPr/>
          </p:nvSpPr>
          <p:spPr>
            <a:xfrm flipH="1">
              <a:off x="6732392" y="1890293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31" name="对角圆角矩形 30"/>
            <p:cNvSpPr/>
            <p:nvPr/>
          </p:nvSpPr>
          <p:spPr>
            <a:xfrm flipH="1">
              <a:off x="6732392" y="2177637"/>
              <a:ext cx="936671" cy="21749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分流</a:t>
              </a:r>
            </a:p>
          </p:txBody>
        </p:sp>
        <p:sp>
          <p:nvSpPr>
            <p:cNvPr id="32" name="对角圆角矩形 31"/>
            <p:cNvSpPr/>
            <p:nvPr/>
          </p:nvSpPr>
          <p:spPr>
            <a:xfrm flipH="1">
              <a:off x="6732392" y="2466569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/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停车位</a:t>
              </a:r>
            </a:p>
          </p:txBody>
        </p:sp>
        <p:sp>
          <p:nvSpPr>
            <p:cNvPr id="33" name="对角圆角矩形 32"/>
            <p:cNvSpPr/>
            <p:nvPr/>
          </p:nvSpPr>
          <p:spPr>
            <a:xfrm flipH="1">
              <a:off x="6732392" y="2753915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34" name="对角圆角矩形 33"/>
            <p:cNvSpPr/>
            <p:nvPr/>
          </p:nvSpPr>
          <p:spPr>
            <a:xfrm>
              <a:off x="6660951" y="3185726"/>
              <a:ext cx="792202" cy="21749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35" name="对角圆角矩形 34"/>
            <p:cNvSpPr/>
            <p:nvPr/>
          </p:nvSpPr>
          <p:spPr>
            <a:xfrm flipH="1">
              <a:off x="6732392" y="3474658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36" name="对角圆角矩形 35"/>
            <p:cNvSpPr/>
            <p:nvPr/>
          </p:nvSpPr>
          <p:spPr>
            <a:xfrm flipH="1">
              <a:off x="6732392" y="3762002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40" name="对角圆角矩形 39"/>
            <p:cNvSpPr/>
            <p:nvPr/>
          </p:nvSpPr>
          <p:spPr>
            <a:xfrm flipH="1">
              <a:off x="6732392" y="4050935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41" name="对角圆角矩形 40"/>
            <p:cNvSpPr/>
            <p:nvPr/>
          </p:nvSpPr>
          <p:spPr>
            <a:xfrm flipH="1">
              <a:off x="6732392" y="4338280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42" name="对角圆角矩形 41"/>
            <p:cNvSpPr/>
            <p:nvPr/>
          </p:nvSpPr>
          <p:spPr>
            <a:xfrm flipH="1">
              <a:off x="6732392" y="4627212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43" name="对角圆角矩形 42"/>
            <p:cNvSpPr/>
            <p:nvPr/>
          </p:nvSpPr>
          <p:spPr>
            <a:xfrm flipH="1">
              <a:off x="6732392" y="4914557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45" name="对角圆角矩形 44"/>
            <p:cNvSpPr/>
            <p:nvPr/>
          </p:nvSpPr>
          <p:spPr>
            <a:xfrm flipH="1">
              <a:off x="6732392" y="5201902"/>
              <a:ext cx="936671" cy="21749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47" name="对角圆角矩形 46"/>
            <p:cNvSpPr/>
            <p:nvPr/>
          </p:nvSpPr>
          <p:spPr>
            <a:xfrm flipH="1">
              <a:off x="6732392" y="5490834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116335" y="882204"/>
            <a:ext cx="554037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0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f.充电车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位置：充电车停车位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内容要素：轮廓线：10cm实线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标线开口：160～210cm开口，表示车辆出入口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方向箭头：40cm×20cm等腰三角形箭头，表示停车车头方向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车位编号：20cm高字符，车头前，字母+3位数字（可选，A、B类服务区应设置）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车位名称：60cm高“充电车”中文字样（可选，A、B类服务区应设置）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车位图标：150cm宽充电车图标（可选）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车轮限位器：成品车轮限位器，倒停顺出情况时设置（可选）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材料工艺：1.6mm白色热熔标线、20μm反光漆（用于方向箭头、车位编号及图标）</a:t>
            </a:r>
          </a:p>
        </p:txBody>
      </p:sp>
      <p:pic>
        <p:nvPicPr>
          <p:cNvPr id="22550" name="图片 74" descr="C:\Users\Administrator\AppData\Roaming\Tencent\Users\22725772\QQ\WinTemp\RichOle\JSRL_{8]U)UMOK`3SAU6S%6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7FBFFF"/>
              </a:clrFrom>
              <a:clrTo>
                <a:srgbClr val="7FB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8383" y="3333552"/>
            <a:ext cx="2152650" cy="258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51" name="图片 78" descr="C:\Users\Administrator\AppData\Roaming\Tencent\Users\22725772\QQ\WinTemp\RichOle\WUIW3R(SY_0)ER[]$2]P%SO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7FBFFF"/>
              </a:clrFrom>
              <a:clrTo>
                <a:srgbClr val="7FBFFF">
                  <a:alpha val="0"/>
                </a:srgbClr>
              </a:clrTo>
            </a:clrChange>
          </a:blip>
          <a:srcRect l="20248" r="18594"/>
          <a:stretch>
            <a:fillRect/>
          </a:stretch>
        </p:blipFill>
        <p:spPr bwMode="auto">
          <a:xfrm>
            <a:off x="4068663" y="3906540"/>
            <a:ext cx="2592288" cy="1894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1188343" y="6066780"/>
            <a:ext cx="5420102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0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g.危化车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位置：危化车停车位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内容要素：轮廓线：10cm实线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标线开口：260cm开口，表示车辆出入口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方向箭头：40cm×20cm等腰三角形箭头，表示停车车头方向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车位编号：20cm高字符，车头前，字母+3位数字（可选，A、B类服务区应设置）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车位名称：60cm高黄色“危化车”中文字样（彩色路面式时可选，改为黑色漆）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车位图标：150cm宽黄色危化车图标（彩色路面式时可选，改为黑色漆）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填充（彩色路面形式）：道路上面层改用黄色沥青铺装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材料工艺：1.6mm白色、黄色热熔标线、20μm反光漆（用于方向箭头、车位编号及图标）</a:t>
            </a:r>
          </a:p>
        </p:txBody>
      </p:sp>
      <p:pic>
        <p:nvPicPr>
          <p:cNvPr id="22553" name="图片 80" descr="C:\Users\Administrator\AppData\Roaming\Tencent\Users\22725772\QQ\WinTemp\RichOle\PPC`_SR}XX12U3X[BFG%C34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7FBFFF"/>
              </a:clrFrom>
              <a:clrTo>
                <a:srgbClr val="7FB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12317" y="8535927"/>
            <a:ext cx="4788594" cy="1275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9"/>
          <p:cNvSpPr txBox="1"/>
          <p:nvPr/>
        </p:nvSpPr>
        <p:spPr>
          <a:xfrm>
            <a:off x="900311" y="9780999"/>
            <a:ext cx="5759450" cy="2462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图g）危化车停车位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6495" y="3474492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基 本 规 定</a:t>
            </a:r>
          </a:p>
        </p:txBody>
      </p:sp>
      <p:sp>
        <p:nvSpPr>
          <p:cNvPr id="3" name="对角圆角矩形 2"/>
          <p:cNvSpPr/>
          <p:nvPr/>
        </p:nvSpPr>
        <p:spPr>
          <a:xfrm>
            <a:off x="5292799" y="4456887"/>
            <a:ext cx="1080120" cy="262315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C9A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altLang="zh-CN" sz="12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LOGO</a:t>
            </a:r>
            <a:endParaRPr lang="zh-CN" altLang="en-US" sz="1200" noProof="1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对角圆角矩形 3"/>
          <p:cNvSpPr/>
          <p:nvPr/>
        </p:nvSpPr>
        <p:spPr>
          <a:xfrm>
            <a:off x="5292799" y="4981517"/>
            <a:ext cx="1080120" cy="262315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C9A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sz="12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标准色</a:t>
            </a:r>
          </a:p>
        </p:txBody>
      </p:sp>
      <p:sp>
        <p:nvSpPr>
          <p:cNvPr id="5" name="对角圆角矩形 4"/>
          <p:cNvSpPr/>
          <p:nvPr/>
        </p:nvSpPr>
        <p:spPr>
          <a:xfrm>
            <a:off x="5292799" y="5490716"/>
            <a:ext cx="1080120" cy="262315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C9A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sz="12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标准字体</a:t>
            </a:r>
          </a:p>
        </p:txBody>
      </p:sp>
      <p:sp>
        <p:nvSpPr>
          <p:cNvPr id="6" name="对角圆角矩形 5"/>
          <p:cNvSpPr/>
          <p:nvPr/>
        </p:nvSpPr>
        <p:spPr>
          <a:xfrm>
            <a:off x="5292799" y="5994772"/>
            <a:ext cx="1080120" cy="262315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C9A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sz="12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图形标志</a:t>
            </a:r>
          </a:p>
        </p:txBody>
      </p:sp>
      <p:sp>
        <p:nvSpPr>
          <p:cNvPr id="7" name="对角圆角矩形 6"/>
          <p:cNvSpPr/>
          <p:nvPr/>
        </p:nvSpPr>
        <p:spPr>
          <a:xfrm>
            <a:off x="5292799" y="6519402"/>
            <a:ext cx="1080120" cy="262315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C9A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sz="12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设施设置</a:t>
            </a:r>
          </a:p>
        </p:txBody>
      </p:sp>
      <p:sp>
        <p:nvSpPr>
          <p:cNvPr id="8" name="对角圆角矩形 7"/>
          <p:cNvSpPr/>
          <p:nvPr/>
        </p:nvSpPr>
        <p:spPr>
          <a:xfrm>
            <a:off x="5292799" y="7028601"/>
            <a:ext cx="1080120" cy="262315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C9A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sz="1200" noProof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安全因素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3258468"/>
            <a:ext cx="6300912" cy="6552728"/>
          </a:xfrm>
          <a:prstGeom prst="rect">
            <a:avLst/>
          </a:prstGeom>
          <a:solidFill>
            <a:srgbClr val="7FB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04240" y="1088643"/>
            <a:ext cx="5752465" cy="21698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0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h.牲畜车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位置：牲畜车停车位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内容要素：轮廓线：10cm实线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标线开口：260cm开口，表示车辆出入口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方向箭头：40cm×20cm等腰三角形箭头，表示停车车头方向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车位编号：20cm高字符，车头前，字母+3位数字（可选，A、B类服务区应设置）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车位名称：60cm高“牲畜车”中文字样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车位图标：150cm宽牲畜车图标（可选）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材料工艺：1.6mm白色热熔标线、20μm反光漆（用于方向箭头、车位编号及图标）</a:t>
            </a:r>
          </a:p>
        </p:txBody>
      </p:sp>
      <p:grpSp>
        <p:nvGrpSpPr>
          <p:cNvPr id="2" name="组合 9"/>
          <p:cNvGrpSpPr>
            <a:grpSpLocks/>
          </p:cNvGrpSpPr>
          <p:nvPr/>
        </p:nvGrpSpPr>
        <p:grpSpPr bwMode="auto">
          <a:xfrm>
            <a:off x="6661150" y="882650"/>
            <a:ext cx="1008063" cy="4824413"/>
            <a:chOff x="6660951" y="882204"/>
            <a:chExt cx="1008112" cy="4824536"/>
          </a:xfrm>
        </p:grpSpPr>
        <p:sp>
          <p:nvSpPr>
            <p:cNvPr id="11" name="对角圆角矩形 10"/>
            <p:cNvSpPr/>
            <p:nvPr/>
          </p:nvSpPr>
          <p:spPr>
            <a:xfrm>
              <a:off x="6660951" y="882204"/>
              <a:ext cx="1008112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标识</a:t>
              </a:r>
            </a:p>
          </p:txBody>
        </p:sp>
        <p:sp>
          <p:nvSpPr>
            <p:cNvPr id="12" name="对角圆角矩形 11"/>
            <p:cNvSpPr/>
            <p:nvPr/>
          </p:nvSpPr>
          <p:spPr>
            <a:xfrm>
              <a:off x="6660951" y="1314015"/>
              <a:ext cx="792202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车行导向</a:t>
              </a:r>
            </a:p>
          </p:txBody>
        </p:sp>
        <p:sp>
          <p:nvSpPr>
            <p:cNvPr id="13" name="对角圆角矩形 12"/>
            <p:cNvSpPr/>
            <p:nvPr/>
          </p:nvSpPr>
          <p:spPr>
            <a:xfrm flipH="1">
              <a:off x="6732392" y="1602947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14" name="对角圆角矩形 13"/>
            <p:cNvSpPr/>
            <p:nvPr/>
          </p:nvSpPr>
          <p:spPr>
            <a:xfrm flipH="1">
              <a:off x="6732392" y="1890293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15" name="对角圆角矩形 14"/>
            <p:cNvSpPr/>
            <p:nvPr/>
          </p:nvSpPr>
          <p:spPr>
            <a:xfrm flipH="1">
              <a:off x="6732392" y="2177637"/>
              <a:ext cx="936671" cy="21749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分流</a:t>
              </a:r>
            </a:p>
          </p:txBody>
        </p:sp>
        <p:sp>
          <p:nvSpPr>
            <p:cNvPr id="16" name="对角圆角矩形 15"/>
            <p:cNvSpPr/>
            <p:nvPr/>
          </p:nvSpPr>
          <p:spPr>
            <a:xfrm flipH="1">
              <a:off x="6732392" y="2466569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停车位</a:t>
              </a:r>
            </a:p>
          </p:txBody>
        </p:sp>
        <p:sp>
          <p:nvSpPr>
            <p:cNvPr id="17" name="对角圆角矩形 16"/>
            <p:cNvSpPr/>
            <p:nvPr/>
          </p:nvSpPr>
          <p:spPr>
            <a:xfrm flipH="1">
              <a:off x="6732392" y="2753915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18" name="对角圆角矩形 17"/>
            <p:cNvSpPr/>
            <p:nvPr/>
          </p:nvSpPr>
          <p:spPr>
            <a:xfrm>
              <a:off x="6660951" y="3185726"/>
              <a:ext cx="792202" cy="21749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40" name="对角圆角矩形 39"/>
            <p:cNvSpPr/>
            <p:nvPr/>
          </p:nvSpPr>
          <p:spPr>
            <a:xfrm flipH="1">
              <a:off x="6732392" y="3474658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41" name="对角圆角矩形 40"/>
            <p:cNvSpPr/>
            <p:nvPr/>
          </p:nvSpPr>
          <p:spPr>
            <a:xfrm flipH="1">
              <a:off x="6732392" y="3762002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42" name="对角圆角矩形 41"/>
            <p:cNvSpPr/>
            <p:nvPr/>
          </p:nvSpPr>
          <p:spPr>
            <a:xfrm flipH="1">
              <a:off x="6732392" y="4050935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43" name="对角圆角矩形 42"/>
            <p:cNvSpPr/>
            <p:nvPr/>
          </p:nvSpPr>
          <p:spPr>
            <a:xfrm flipH="1">
              <a:off x="6732392" y="4338280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44" name="对角圆角矩形 43"/>
            <p:cNvSpPr/>
            <p:nvPr/>
          </p:nvSpPr>
          <p:spPr>
            <a:xfrm flipH="1">
              <a:off x="6732392" y="4627212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48" name="对角圆角矩形 47"/>
            <p:cNvSpPr/>
            <p:nvPr/>
          </p:nvSpPr>
          <p:spPr>
            <a:xfrm flipH="1">
              <a:off x="6732392" y="4914557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49" name="对角圆角矩形 48"/>
            <p:cNvSpPr/>
            <p:nvPr/>
          </p:nvSpPr>
          <p:spPr>
            <a:xfrm flipH="1">
              <a:off x="6732392" y="5201902"/>
              <a:ext cx="936671" cy="21749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50" name="对角圆角矩形 49"/>
            <p:cNvSpPr/>
            <p:nvPr/>
          </p:nvSpPr>
          <p:spPr>
            <a:xfrm flipH="1">
              <a:off x="6732392" y="5490834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926465" y="9780999"/>
            <a:ext cx="5730240" cy="2462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图h）牲畜车停车位</a:t>
            </a:r>
          </a:p>
        </p:txBody>
      </p:sp>
      <p:pic>
        <p:nvPicPr>
          <p:cNvPr id="23575" name="图片 82" descr="C:\Users\Administrator\AppData\Roaming\Tencent\Users\22725772\QQ\WinTemp\RichOle\TM9OKEJ9P8ORC$7@WL)~8C3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7FBFFF"/>
              </a:clrFrom>
              <a:clrTo>
                <a:srgbClr val="7FB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01823" y="3762524"/>
            <a:ext cx="5399088" cy="184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6" name="图片 84" descr="C:\Users\Administrator\AppData\Roaming\Tencent\Users\22725772\QQ\WinTemp\RichOle\DI@6UV9D%O32]EG]HR(%Q)D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7FBFFF"/>
              </a:clrFrom>
              <a:clrTo>
                <a:srgbClr val="7FBFFF">
                  <a:alpha val="0"/>
                </a:srgbClr>
              </a:clrTo>
            </a:clrChange>
          </a:blip>
          <a:srcRect l="1276" r="2475"/>
          <a:stretch>
            <a:fillRect/>
          </a:stretch>
        </p:blipFill>
        <p:spPr bwMode="auto">
          <a:xfrm>
            <a:off x="972319" y="5994772"/>
            <a:ext cx="5199063" cy="353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Box 25"/>
          <p:cNvSpPr txBox="1"/>
          <p:nvPr/>
        </p:nvSpPr>
        <p:spPr>
          <a:xfrm>
            <a:off x="6444927" y="9955212"/>
            <a:ext cx="936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C</a:t>
            </a:r>
            <a:endParaRPr lang="zh-CN" altLang="en-US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19"/>
          <p:cNvSpPr txBox="1">
            <a:spLocks noChangeArrowheads="1"/>
          </p:cNvSpPr>
          <p:nvPr/>
        </p:nvSpPr>
        <p:spPr bwMode="auto">
          <a:xfrm>
            <a:off x="5508625" y="161925"/>
            <a:ext cx="14398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系统应用</a:t>
            </a:r>
          </a:p>
        </p:txBody>
      </p:sp>
      <p:sp>
        <p:nvSpPr>
          <p:cNvPr id="28" name="TextBox 20"/>
          <p:cNvSpPr txBox="1">
            <a:spLocks noChangeArrowheads="1"/>
          </p:cNvSpPr>
          <p:nvPr/>
        </p:nvSpPr>
        <p:spPr bwMode="auto">
          <a:xfrm>
            <a:off x="6084888" y="522288"/>
            <a:ext cx="863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120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车行导向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044327" y="3258468"/>
            <a:ext cx="6516936" cy="6217667"/>
          </a:xfrm>
          <a:prstGeom prst="rect">
            <a:avLst/>
          </a:prstGeom>
          <a:solidFill>
            <a:srgbClr val="7FB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44327" y="9451156"/>
            <a:ext cx="5616624" cy="245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/>
            <a:r>
              <a:rPr 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图j）房车停车位</a:t>
            </a:r>
          </a:p>
        </p:txBody>
      </p:sp>
      <p:grpSp>
        <p:nvGrpSpPr>
          <p:cNvPr id="2" name="组合 23"/>
          <p:cNvGrpSpPr>
            <a:grpSpLocks/>
          </p:cNvGrpSpPr>
          <p:nvPr/>
        </p:nvGrpSpPr>
        <p:grpSpPr bwMode="auto">
          <a:xfrm flipH="1">
            <a:off x="-107950" y="882650"/>
            <a:ext cx="1008063" cy="4824413"/>
            <a:chOff x="6660951" y="882204"/>
            <a:chExt cx="1008112" cy="4824536"/>
          </a:xfrm>
        </p:grpSpPr>
        <p:sp>
          <p:nvSpPr>
            <p:cNvPr id="25" name="对角圆角矩形 24"/>
            <p:cNvSpPr/>
            <p:nvPr/>
          </p:nvSpPr>
          <p:spPr>
            <a:xfrm>
              <a:off x="6660951" y="882204"/>
              <a:ext cx="1008112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标识</a:t>
              </a:r>
            </a:p>
          </p:txBody>
        </p:sp>
        <p:sp>
          <p:nvSpPr>
            <p:cNvPr id="28" name="对角圆角矩形 27"/>
            <p:cNvSpPr/>
            <p:nvPr/>
          </p:nvSpPr>
          <p:spPr>
            <a:xfrm>
              <a:off x="6660951" y="1314015"/>
              <a:ext cx="792202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车行导向</a:t>
              </a:r>
            </a:p>
          </p:txBody>
        </p:sp>
        <p:sp>
          <p:nvSpPr>
            <p:cNvPr id="29" name="对角圆角矩形 28"/>
            <p:cNvSpPr/>
            <p:nvPr/>
          </p:nvSpPr>
          <p:spPr>
            <a:xfrm flipH="1">
              <a:off x="6732392" y="1602947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30" name="对角圆角矩形 29"/>
            <p:cNvSpPr/>
            <p:nvPr/>
          </p:nvSpPr>
          <p:spPr>
            <a:xfrm flipH="1">
              <a:off x="6732392" y="1890293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31" name="对角圆角矩形 30"/>
            <p:cNvSpPr/>
            <p:nvPr/>
          </p:nvSpPr>
          <p:spPr>
            <a:xfrm flipH="1">
              <a:off x="6732392" y="2177637"/>
              <a:ext cx="936671" cy="21749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分流</a:t>
              </a:r>
            </a:p>
          </p:txBody>
        </p:sp>
        <p:sp>
          <p:nvSpPr>
            <p:cNvPr id="32" name="对角圆角矩形 31"/>
            <p:cNvSpPr/>
            <p:nvPr/>
          </p:nvSpPr>
          <p:spPr>
            <a:xfrm flipH="1">
              <a:off x="6732392" y="2466569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/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停车位</a:t>
              </a:r>
            </a:p>
          </p:txBody>
        </p:sp>
        <p:sp>
          <p:nvSpPr>
            <p:cNvPr id="33" name="对角圆角矩形 32"/>
            <p:cNvSpPr/>
            <p:nvPr/>
          </p:nvSpPr>
          <p:spPr>
            <a:xfrm flipH="1">
              <a:off x="6732392" y="2753915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34" name="对角圆角矩形 33"/>
            <p:cNvSpPr/>
            <p:nvPr/>
          </p:nvSpPr>
          <p:spPr>
            <a:xfrm>
              <a:off x="6660951" y="3185726"/>
              <a:ext cx="792202" cy="21749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35" name="对角圆角矩形 34"/>
            <p:cNvSpPr/>
            <p:nvPr/>
          </p:nvSpPr>
          <p:spPr>
            <a:xfrm flipH="1">
              <a:off x="6732392" y="3474658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36" name="对角圆角矩形 35"/>
            <p:cNvSpPr/>
            <p:nvPr/>
          </p:nvSpPr>
          <p:spPr>
            <a:xfrm flipH="1">
              <a:off x="6732392" y="3762002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40" name="对角圆角矩形 39"/>
            <p:cNvSpPr/>
            <p:nvPr/>
          </p:nvSpPr>
          <p:spPr>
            <a:xfrm flipH="1">
              <a:off x="6732392" y="4050935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41" name="对角圆角矩形 40"/>
            <p:cNvSpPr/>
            <p:nvPr/>
          </p:nvSpPr>
          <p:spPr>
            <a:xfrm flipH="1">
              <a:off x="6732392" y="4338280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42" name="对角圆角矩形 41"/>
            <p:cNvSpPr/>
            <p:nvPr/>
          </p:nvSpPr>
          <p:spPr>
            <a:xfrm flipH="1">
              <a:off x="6732392" y="4627212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43" name="对角圆角矩形 42"/>
            <p:cNvSpPr/>
            <p:nvPr/>
          </p:nvSpPr>
          <p:spPr>
            <a:xfrm flipH="1">
              <a:off x="6732392" y="4914557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45" name="对角圆角矩形 44"/>
            <p:cNvSpPr/>
            <p:nvPr/>
          </p:nvSpPr>
          <p:spPr>
            <a:xfrm flipH="1">
              <a:off x="6732392" y="5201902"/>
              <a:ext cx="936671" cy="21749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47" name="对角圆角矩形 46"/>
            <p:cNvSpPr/>
            <p:nvPr/>
          </p:nvSpPr>
          <p:spPr>
            <a:xfrm flipH="1">
              <a:off x="6732392" y="5490834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044327" y="882204"/>
            <a:ext cx="5612378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0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j.房车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位置：房车停车位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内容要素：停车位轮廓线：10cm实线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接口区轮廓线：20cm黄色实线，用于水、电等预留接口区周边警示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标线开口：250cm开口，表示车辆出入口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方向箭头：40cm×20cm等腰三角形箭头，表示停车车头方向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车位编号：20cm高字符，车头前，字母+3位数字（可选，A、B类服务区应设置）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车位名称：60cm高 “房车”中文字样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车位图标：150cm宽房车图标（可选）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材料工艺：1.6mm白色、黄色热熔标线、20μm反光漆（用于方向箭头、车位编号及图标）</a:t>
            </a:r>
          </a:p>
        </p:txBody>
      </p:sp>
      <p:pic>
        <p:nvPicPr>
          <p:cNvPr id="24596" name="图片 86" descr="C:\Users\Administrator\AppData\Roaming\Tencent\Users\22725772\QQ\WinTemp\RichOle\G0V{S~E[}M501Q1BXP{{]ZB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7FBFFF"/>
              </a:clrFrom>
              <a:clrTo>
                <a:srgbClr val="7FBFFF">
                  <a:alpha val="0"/>
                </a:srgbClr>
              </a:clrTo>
            </a:clrChange>
          </a:blip>
          <a:srcRect l="12659" t="2914" r="4921" b="2879"/>
          <a:stretch>
            <a:fillRect/>
          </a:stretch>
        </p:blipFill>
        <p:spPr bwMode="auto">
          <a:xfrm>
            <a:off x="1044327" y="4266580"/>
            <a:ext cx="5399087" cy="418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3258468"/>
            <a:ext cx="6372225" cy="6217667"/>
          </a:xfrm>
          <a:prstGeom prst="rect">
            <a:avLst/>
          </a:prstGeom>
          <a:solidFill>
            <a:srgbClr val="7FB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04240" y="882204"/>
            <a:ext cx="5752465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0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k.女性专用车位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位置：女性专用停车位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内容要素：轮廓线：10cm实线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标线开口：210～260cm开口，表示车辆出入口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方向箭头：40cm×20cm等腰三角形箭头，表示停车车头方向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车位编号：20cm高字符，车头前，字母+3位数字（可选，A、B类服务区应设置）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车位名称：60cm高“女性专用”中文字样（可选，A、B类服务区应设置）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车位图标：150cm宽桃红色女性图标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车轮限位器：成品车轮限位器，倒停顺出情况时设置（可选）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材料工艺：1.6mm白色、桃红色热熔标线、20μm反光漆（用于方向箭头、车位编号及图标）</a:t>
            </a:r>
          </a:p>
        </p:txBody>
      </p:sp>
      <p:grpSp>
        <p:nvGrpSpPr>
          <p:cNvPr id="2" name="组合 9"/>
          <p:cNvGrpSpPr>
            <a:grpSpLocks/>
          </p:cNvGrpSpPr>
          <p:nvPr/>
        </p:nvGrpSpPr>
        <p:grpSpPr bwMode="auto">
          <a:xfrm>
            <a:off x="6661150" y="882650"/>
            <a:ext cx="1008063" cy="4824413"/>
            <a:chOff x="6660951" y="882204"/>
            <a:chExt cx="1008112" cy="4824536"/>
          </a:xfrm>
        </p:grpSpPr>
        <p:sp>
          <p:nvSpPr>
            <p:cNvPr id="11" name="对角圆角矩形 10"/>
            <p:cNvSpPr/>
            <p:nvPr/>
          </p:nvSpPr>
          <p:spPr>
            <a:xfrm>
              <a:off x="6660951" y="882204"/>
              <a:ext cx="1008112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标识</a:t>
              </a:r>
            </a:p>
          </p:txBody>
        </p:sp>
        <p:sp>
          <p:nvSpPr>
            <p:cNvPr id="12" name="对角圆角矩形 11"/>
            <p:cNvSpPr/>
            <p:nvPr/>
          </p:nvSpPr>
          <p:spPr>
            <a:xfrm>
              <a:off x="6660951" y="1314015"/>
              <a:ext cx="792202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车行导向</a:t>
              </a:r>
            </a:p>
          </p:txBody>
        </p:sp>
        <p:sp>
          <p:nvSpPr>
            <p:cNvPr id="13" name="对角圆角矩形 12"/>
            <p:cNvSpPr/>
            <p:nvPr/>
          </p:nvSpPr>
          <p:spPr>
            <a:xfrm flipH="1">
              <a:off x="6732392" y="1602947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14" name="对角圆角矩形 13"/>
            <p:cNvSpPr/>
            <p:nvPr/>
          </p:nvSpPr>
          <p:spPr>
            <a:xfrm flipH="1">
              <a:off x="6732392" y="1890293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15" name="对角圆角矩形 14"/>
            <p:cNvSpPr/>
            <p:nvPr/>
          </p:nvSpPr>
          <p:spPr>
            <a:xfrm flipH="1">
              <a:off x="6732392" y="2177637"/>
              <a:ext cx="936671" cy="21749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分流</a:t>
              </a:r>
            </a:p>
          </p:txBody>
        </p:sp>
        <p:sp>
          <p:nvSpPr>
            <p:cNvPr id="16" name="对角圆角矩形 15"/>
            <p:cNvSpPr/>
            <p:nvPr/>
          </p:nvSpPr>
          <p:spPr>
            <a:xfrm flipH="1">
              <a:off x="6732392" y="2466569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停车位</a:t>
              </a:r>
            </a:p>
          </p:txBody>
        </p:sp>
        <p:sp>
          <p:nvSpPr>
            <p:cNvPr id="17" name="对角圆角矩形 16"/>
            <p:cNvSpPr/>
            <p:nvPr/>
          </p:nvSpPr>
          <p:spPr>
            <a:xfrm flipH="1">
              <a:off x="6732392" y="2753915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18" name="对角圆角矩形 17"/>
            <p:cNvSpPr/>
            <p:nvPr/>
          </p:nvSpPr>
          <p:spPr>
            <a:xfrm>
              <a:off x="6660951" y="3185726"/>
              <a:ext cx="792202" cy="21749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40" name="对角圆角矩形 39"/>
            <p:cNvSpPr/>
            <p:nvPr/>
          </p:nvSpPr>
          <p:spPr>
            <a:xfrm flipH="1">
              <a:off x="6732392" y="3474658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41" name="对角圆角矩形 40"/>
            <p:cNvSpPr/>
            <p:nvPr/>
          </p:nvSpPr>
          <p:spPr>
            <a:xfrm flipH="1">
              <a:off x="6732392" y="3762002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42" name="对角圆角矩形 41"/>
            <p:cNvSpPr/>
            <p:nvPr/>
          </p:nvSpPr>
          <p:spPr>
            <a:xfrm flipH="1">
              <a:off x="6732392" y="4050935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43" name="对角圆角矩形 42"/>
            <p:cNvSpPr/>
            <p:nvPr/>
          </p:nvSpPr>
          <p:spPr>
            <a:xfrm flipH="1">
              <a:off x="6732392" y="4338280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44" name="对角圆角矩形 43"/>
            <p:cNvSpPr/>
            <p:nvPr/>
          </p:nvSpPr>
          <p:spPr>
            <a:xfrm flipH="1">
              <a:off x="6732392" y="4627212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48" name="对角圆角矩形 47"/>
            <p:cNvSpPr/>
            <p:nvPr/>
          </p:nvSpPr>
          <p:spPr>
            <a:xfrm flipH="1">
              <a:off x="6732392" y="4914557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49" name="对角圆角矩形 48"/>
            <p:cNvSpPr/>
            <p:nvPr/>
          </p:nvSpPr>
          <p:spPr>
            <a:xfrm flipH="1">
              <a:off x="6732392" y="5201902"/>
              <a:ext cx="936671" cy="21749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50" name="对角圆角矩形 49"/>
            <p:cNvSpPr/>
            <p:nvPr/>
          </p:nvSpPr>
          <p:spPr>
            <a:xfrm flipH="1">
              <a:off x="6732392" y="5490834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915035" y="9564975"/>
            <a:ext cx="5730240" cy="2462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/>
            <a:r>
              <a:rPr 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k.女性专用车位</a:t>
            </a:r>
          </a:p>
        </p:txBody>
      </p:sp>
      <p:pic>
        <p:nvPicPr>
          <p:cNvPr id="25623" name="图片 88" descr="C:\Users\Administrator\AppData\Roaming\Tencent\Users\22725772\QQ\WinTemp\RichOle\C95R3ANK~9YKU8F92M$ZZ@W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7FBFFF"/>
              </a:clrFrom>
              <a:clrTo>
                <a:srgbClr val="7FB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2388" y="3690516"/>
            <a:ext cx="2354262" cy="257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4" name="图片 90" descr="C:\Users\Administrator\AppData\Roaming\Tencent\Users\22725772\QQ\WinTemp\RichOle\W9EJ]S(T1RC~18UAJVRU28R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7FBFFF"/>
              </a:clrFrom>
              <a:clrTo>
                <a:srgbClr val="7FBFFF">
                  <a:alpha val="0"/>
                </a:srgbClr>
              </a:clrTo>
            </a:clrChange>
          </a:blip>
          <a:srcRect l="9331" t="1689" r="4968" b="1689"/>
          <a:stretch>
            <a:fillRect/>
          </a:stretch>
        </p:blipFill>
        <p:spPr bwMode="auto">
          <a:xfrm>
            <a:off x="1044327" y="6426820"/>
            <a:ext cx="5327898" cy="284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Box 25"/>
          <p:cNvSpPr txBox="1"/>
          <p:nvPr/>
        </p:nvSpPr>
        <p:spPr>
          <a:xfrm>
            <a:off x="6444927" y="9955212"/>
            <a:ext cx="936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C</a:t>
            </a:r>
            <a:endParaRPr lang="zh-CN" altLang="en-US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19"/>
          <p:cNvSpPr txBox="1">
            <a:spLocks noChangeArrowheads="1"/>
          </p:cNvSpPr>
          <p:nvPr/>
        </p:nvSpPr>
        <p:spPr bwMode="auto">
          <a:xfrm>
            <a:off x="5508625" y="161925"/>
            <a:ext cx="14398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系统应用</a:t>
            </a:r>
          </a:p>
        </p:txBody>
      </p:sp>
      <p:sp>
        <p:nvSpPr>
          <p:cNvPr id="28" name="TextBox 20"/>
          <p:cNvSpPr txBox="1">
            <a:spLocks noChangeArrowheads="1"/>
          </p:cNvSpPr>
          <p:nvPr/>
        </p:nvSpPr>
        <p:spPr bwMode="auto">
          <a:xfrm>
            <a:off x="6084888" y="522288"/>
            <a:ext cx="863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120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车行导向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3"/>
          <p:cNvGrpSpPr>
            <a:grpSpLocks/>
          </p:cNvGrpSpPr>
          <p:nvPr/>
        </p:nvGrpSpPr>
        <p:grpSpPr bwMode="auto">
          <a:xfrm flipH="1">
            <a:off x="-107950" y="882650"/>
            <a:ext cx="1008063" cy="4824413"/>
            <a:chOff x="6660951" y="882204"/>
            <a:chExt cx="1008112" cy="4824536"/>
          </a:xfrm>
        </p:grpSpPr>
        <p:sp>
          <p:nvSpPr>
            <p:cNvPr id="25" name="对角圆角矩形 24"/>
            <p:cNvSpPr/>
            <p:nvPr/>
          </p:nvSpPr>
          <p:spPr>
            <a:xfrm>
              <a:off x="6660951" y="882204"/>
              <a:ext cx="1008112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标识</a:t>
              </a:r>
            </a:p>
          </p:txBody>
        </p:sp>
        <p:sp>
          <p:nvSpPr>
            <p:cNvPr id="28" name="对角圆角矩形 27"/>
            <p:cNvSpPr/>
            <p:nvPr/>
          </p:nvSpPr>
          <p:spPr>
            <a:xfrm>
              <a:off x="6660951" y="1314015"/>
              <a:ext cx="792202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车行导向</a:t>
              </a:r>
            </a:p>
          </p:txBody>
        </p:sp>
        <p:sp>
          <p:nvSpPr>
            <p:cNvPr id="29" name="对角圆角矩形 28"/>
            <p:cNvSpPr/>
            <p:nvPr/>
          </p:nvSpPr>
          <p:spPr>
            <a:xfrm flipH="1">
              <a:off x="6732392" y="1602947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30" name="对角圆角矩形 29"/>
            <p:cNvSpPr/>
            <p:nvPr/>
          </p:nvSpPr>
          <p:spPr>
            <a:xfrm flipH="1">
              <a:off x="6732392" y="1890293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31" name="对角圆角矩形 30"/>
            <p:cNvSpPr/>
            <p:nvPr/>
          </p:nvSpPr>
          <p:spPr>
            <a:xfrm flipH="1">
              <a:off x="6732392" y="2177637"/>
              <a:ext cx="936671" cy="21749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分流</a:t>
              </a:r>
            </a:p>
          </p:txBody>
        </p:sp>
        <p:sp>
          <p:nvSpPr>
            <p:cNvPr id="32" name="对角圆角矩形 31"/>
            <p:cNvSpPr/>
            <p:nvPr/>
          </p:nvSpPr>
          <p:spPr>
            <a:xfrm flipH="1">
              <a:off x="6732392" y="2466569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停车位</a:t>
              </a:r>
            </a:p>
          </p:txBody>
        </p:sp>
        <p:sp>
          <p:nvSpPr>
            <p:cNvPr id="33" name="对角圆角矩形 32"/>
            <p:cNvSpPr/>
            <p:nvPr/>
          </p:nvSpPr>
          <p:spPr>
            <a:xfrm flipH="1">
              <a:off x="6732392" y="2753915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/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警示提示</a:t>
              </a:r>
            </a:p>
          </p:txBody>
        </p:sp>
        <p:sp>
          <p:nvSpPr>
            <p:cNvPr id="34" name="对角圆角矩形 33"/>
            <p:cNvSpPr/>
            <p:nvPr/>
          </p:nvSpPr>
          <p:spPr>
            <a:xfrm>
              <a:off x="6660951" y="3185726"/>
              <a:ext cx="792202" cy="21749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35" name="对角圆角矩形 34"/>
            <p:cNvSpPr/>
            <p:nvPr/>
          </p:nvSpPr>
          <p:spPr>
            <a:xfrm flipH="1">
              <a:off x="6732392" y="3474658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36" name="对角圆角矩形 35"/>
            <p:cNvSpPr/>
            <p:nvPr/>
          </p:nvSpPr>
          <p:spPr>
            <a:xfrm flipH="1">
              <a:off x="6732392" y="3762002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40" name="对角圆角矩形 39"/>
            <p:cNvSpPr/>
            <p:nvPr/>
          </p:nvSpPr>
          <p:spPr>
            <a:xfrm flipH="1">
              <a:off x="6732392" y="4050935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41" name="对角圆角矩形 40"/>
            <p:cNvSpPr/>
            <p:nvPr/>
          </p:nvSpPr>
          <p:spPr>
            <a:xfrm flipH="1">
              <a:off x="6732392" y="4338280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42" name="对角圆角矩形 41"/>
            <p:cNvSpPr/>
            <p:nvPr/>
          </p:nvSpPr>
          <p:spPr>
            <a:xfrm flipH="1">
              <a:off x="6732392" y="4627212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43" name="对角圆角矩形 42"/>
            <p:cNvSpPr/>
            <p:nvPr/>
          </p:nvSpPr>
          <p:spPr>
            <a:xfrm flipH="1">
              <a:off x="6732392" y="4914557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45" name="对角圆角矩形 44"/>
            <p:cNvSpPr/>
            <p:nvPr/>
          </p:nvSpPr>
          <p:spPr>
            <a:xfrm flipH="1">
              <a:off x="6732392" y="5201902"/>
              <a:ext cx="936671" cy="217493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47" name="对角圆角矩形 46"/>
            <p:cNvSpPr/>
            <p:nvPr/>
          </p:nvSpPr>
          <p:spPr>
            <a:xfrm flipH="1">
              <a:off x="6732392" y="5490834"/>
              <a:ext cx="936671" cy="215906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 fontAlgn="auto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044327" y="882204"/>
            <a:ext cx="5612378" cy="2169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0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警示提示标志</a:t>
            </a:r>
            <a:endParaRPr lang="en-US" altLang="zh-CN" sz="1000" noProof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zh-CN" altLang="en-US" sz="1000" noProof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位置：服务区出入口及车行场地内需要各类警示、提示的位置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内容要素：注意行人、禁止通行、限制通行、注意合流、减速慢行、限速、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字体：交通标志专用字体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图标：《道路交通标志和标线 第2部分：道路交通标志》GB5768.2-2009规定相应图标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材料工艺：面层：V类反光膜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板面：1.5mm铝合金板</a:t>
            </a:r>
          </a:p>
          <a:p>
            <a:pPr indent="254000" fontAlgn="auto">
              <a:lnSpc>
                <a:spcPct val="150000"/>
              </a:lnSpc>
            </a:pPr>
            <a:r>
              <a:rPr lang="zh-CN" alt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支撑结构：单立柱式或附着式</a:t>
            </a:r>
          </a:p>
        </p:txBody>
      </p:sp>
      <p:pic>
        <p:nvPicPr>
          <p:cNvPr id="26643" name="图片 71" descr="C:\Users\Administrator\AppData\Roaming\Tencent\Users\22725772\QQ\WinTemp\RichOle\R0VA`BADQ_T{LF5[VU6OAS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1088" y="3064198"/>
            <a:ext cx="5399087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899795" y="4741550"/>
            <a:ext cx="5730240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图a）注意行人图                              b）禁止通行图                              c）禁止驶入 </a:t>
            </a:r>
          </a:p>
        </p:txBody>
      </p:sp>
      <p:pic>
        <p:nvPicPr>
          <p:cNvPr id="26645" name="图片 83" descr="C:\Users\Administrator\AppData\Roaming\Tencent\Users\22725772\QQ\WinTemp\RichOle\LA@5TC3}%ZD3[41OL2~S{IV.png"/>
          <p:cNvPicPr>
            <a:picLocks noChangeAspect="1" noChangeArrowheads="1"/>
          </p:cNvPicPr>
          <p:nvPr/>
        </p:nvPicPr>
        <p:blipFill>
          <a:blip r:embed="rId3" cstate="print"/>
          <a:srcRect l="2847"/>
          <a:stretch>
            <a:fillRect/>
          </a:stretch>
        </p:blipFill>
        <p:spPr bwMode="auto">
          <a:xfrm>
            <a:off x="979710" y="4986660"/>
            <a:ext cx="2728913" cy="176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6" name="图片 87" descr="C:\Users\Administrator\AppData\Roaming\Tencent\Users\22725772\QQ\WinTemp\RichOle\)I@O[`Z02NTGXD(WH2Y[P2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2679" y="5235922"/>
            <a:ext cx="2409825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6"/>
          <p:cNvSpPr txBox="1"/>
          <p:nvPr/>
        </p:nvSpPr>
        <p:spPr>
          <a:xfrm>
            <a:off x="899795" y="6714852"/>
            <a:ext cx="5756275" cy="553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 图d注意合流                                                         </a:t>
            </a:r>
            <a:r>
              <a:rPr 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图e）</a:t>
            </a:r>
            <a:r>
              <a:rPr 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减速慢行</a:t>
            </a:r>
          </a:p>
          <a:p>
            <a:pPr algn="ctr" fontAlgn="auto"/>
            <a:r>
              <a:rPr 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（边长700用于场地，900用于匝道，1300用于主线）</a:t>
            </a:r>
          </a:p>
        </p:txBody>
      </p:sp>
      <p:pic>
        <p:nvPicPr>
          <p:cNvPr id="26648" name="图片 479" descr="C:\Users\Administrator\AppData\Roaming\Tencent\Users\22725772\QQ\WinTemp\RichOle\{3%6Z[M_(_P$)L]9~)3NT`K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0650" y="7545263"/>
            <a:ext cx="3148013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9" name="图片 91" descr="C:\Users\Administrator\AppData\Roaming\Tencent\Users\22725772\QQ\WinTemp\RichOle\0J6`[%G_WUM4T8O}CXQR~]X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00711" y="7362924"/>
            <a:ext cx="2178050" cy="229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文本框 9"/>
          <p:cNvSpPr txBox="1"/>
          <p:nvPr/>
        </p:nvSpPr>
        <p:spPr>
          <a:xfrm>
            <a:off x="930711" y="9725377"/>
            <a:ext cx="5730240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图e）限速                                                          </a:t>
            </a:r>
            <a:r>
              <a:rPr lang="en-US" altLang="zh-CN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 </a:t>
            </a:r>
            <a:r>
              <a:rPr lang="en-US" sz="1000" noProof="1">
                <a:solidFill>
                  <a:schemeClr val="tx1">
                    <a:alpha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f）请系安全带 </a:t>
            </a:r>
          </a:p>
        </p:txBody>
      </p:sp>
      <p:sp>
        <p:nvSpPr>
          <p:cNvPr id="26651" name="TextBox 19"/>
          <p:cNvSpPr txBox="1">
            <a:spLocks noChangeArrowheads="1"/>
          </p:cNvSpPr>
          <p:nvPr/>
        </p:nvSpPr>
        <p:spPr bwMode="auto">
          <a:xfrm>
            <a:off x="5508625" y="161925"/>
            <a:ext cx="14398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1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系统应用</a:t>
            </a:r>
          </a:p>
        </p:txBody>
      </p:sp>
      <p:sp>
        <p:nvSpPr>
          <p:cNvPr id="26652" name="TextBox 20"/>
          <p:cNvSpPr txBox="1">
            <a:spLocks noChangeArrowheads="1"/>
          </p:cNvSpPr>
          <p:nvPr/>
        </p:nvSpPr>
        <p:spPr bwMode="auto">
          <a:xfrm>
            <a:off x="6084888" y="522288"/>
            <a:ext cx="863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 sz="1200">
                <a:solidFill>
                  <a:srgbClr val="59595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车行导向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87" descr="C:\Users\Administrator\Desktop\3 6.jpg"/>
          <p:cNvPicPr>
            <a:picLocks noChangeAspect="1"/>
          </p:cNvPicPr>
          <p:nvPr/>
        </p:nvPicPr>
        <p:blipFill>
          <a:blip r:embed="rId2" cstate="print"/>
          <a:srcRect t="10542" r="75466" b="61187"/>
          <a:stretch>
            <a:fillRect/>
          </a:stretch>
        </p:blipFill>
        <p:spPr>
          <a:xfrm>
            <a:off x="-1" y="1510348"/>
            <a:ext cx="6516935" cy="52765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6660951" y="882204"/>
            <a:ext cx="1008112" cy="4824536"/>
            <a:chOff x="6660951" y="882204"/>
            <a:chExt cx="1008112" cy="4824536"/>
          </a:xfrm>
        </p:grpSpPr>
        <p:sp>
          <p:nvSpPr>
            <p:cNvPr id="3" name="对角圆角矩形 2"/>
            <p:cNvSpPr/>
            <p:nvPr/>
          </p:nvSpPr>
          <p:spPr>
            <a:xfrm>
              <a:off x="6660951" y="882204"/>
              <a:ext cx="1008112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标识</a:t>
              </a:r>
            </a:p>
          </p:txBody>
        </p:sp>
        <p:sp>
          <p:nvSpPr>
            <p:cNvPr id="4" name="对角圆角矩形 3"/>
            <p:cNvSpPr/>
            <p:nvPr/>
          </p:nvSpPr>
          <p:spPr>
            <a:xfrm>
              <a:off x="6660951" y="1314252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车行导向</a:t>
              </a:r>
            </a:p>
          </p:txBody>
        </p:sp>
        <p:sp>
          <p:nvSpPr>
            <p:cNvPr id="5" name="对角圆角矩形 4"/>
            <p:cNvSpPr/>
            <p:nvPr/>
          </p:nvSpPr>
          <p:spPr>
            <a:xfrm flipH="1">
              <a:off x="6732959" y="16022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6" name="对角圆角矩形 5"/>
            <p:cNvSpPr/>
            <p:nvPr/>
          </p:nvSpPr>
          <p:spPr>
            <a:xfrm flipH="1">
              <a:off x="6732959" y="18903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7" name="对角圆角矩形 6"/>
            <p:cNvSpPr/>
            <p:nvPr/>
          </p:nvSpPr>
          <p:spPr>
            <a:xfrm flipH="1">
              <a:off x="6732959" y="217834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分流</a:t>
              </a:r>
            </a:p>
          </p:txBody>
        </p:sp>
        <p:sp>
          <p:nvSpPr>
            <p:cNvPr id="8" name="对角圆角矩形 7"/>
            <p:cNvSpPr/>
            <p:nvPr/>
          </p:nvSpPr>
          <p:spPr>
            <a:xfrm flipH="1">
              <a:off x="6732959" y="246638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停车位</a:t>
              </a:r>
            </a:p>
          </p:txBody>
        </p:sp>
        <p:sp>
          <p:nvSpPr>
            <p:cNvPr id="9" name="对角圆角矩形 8"/>
            <p:cNvSpPr/>
            <p:nvPr/>
          </p:nvSpPr>
          <p:spPr>
            <a:xfrm flipH="1">
              <a:off x="6732959" y="275441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10" name="对角圆角矩形 9"/>
            <p:cNvSpPr/>
            <p:nvPr/>
          </p:nvSpPr>
          <p:spPr>
            <a:xfrm>
              <a:off x="6660951" y="3186460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11" name="对角圆角矩形 10"/>
            <p:cNvSpPr/>
            <p:nvPr/>
          </p:nvSpPr>
          <p:spPr>
            <a:xfrm flipH="1">
              <a:off x="6732959" y="347449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12" name="对角圆角矩形 11"/>
            <p:cNvSpPr/>
            <p:nvPr/>
          </p:nvSpPr>
          <p:spPr>
            <a:xfrm flipH="1">
              <a:off x="6732959" y="376252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13" name="对角圆角矩形 12"/>
            <p:cNvSpPr/>
            <p:nvPr/>
          </p:nvSpPr>
          <p:spPr>
            <a:xfrm flipH="1">
              <a:off x="6732959" y="405055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14" name="对角圆角矩形 13"/>
            <p:cNvSpPr/>
            <p:nvPr/>
          </p:nvSpPr>
          <p:spPr>
            <a:xfrm flipH="1">
              <a:off x="6732959" y="433858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15" name="对角圆角矩形 14"/>
            <p:cNvSpPr/>
            <p:nvPr/>
          </p:nvSpPr>
          <p:spPr>
            <a:xfrm flipH="1">
              <a:off x="6732959" y="462662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16" name="对角圆角矩形 15"/>
            <p:cNvSpPr/>
            <p:nvPr/>
          </p:nvSpPr>
          <p:spPr>
            <a:xfrm flipH="1">
              <a:off x="6732959" y="491465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17" name="对角圆角矩形 16"/>
            <p:cNvSpPr/>
            <p:nvPr/>
          </p:nvSpPr>
          <p:spPr>
            <a:xfrm flipH="1">
              <a:off x="6732959" y="52026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18" name="对角圆角矩形 17"/>
            <p:cNvSpPr/>
            <p:nvPr/>
          </p:nvSpPr>
          <p:spPr>
            <a:xfrm flipH="1">
              <a:off x="6732959" y="54907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612279" y="162124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系统应用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84287" y="522164"/>
            <a:ext cx="864096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人行导向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92505" y="7074892"/>
            <a:ext cx="5557520" cy="1706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>
              <a:lnSpc>
                <a:spcPct val="150000"/>
              </a:lnSpc>
            </a:pPr>
            <a:r>
              <a:rPr lang="zh-CN" sz="1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位置：场地主要人流节点，宜设于绿化带内，适用于规模大、复杂程度高的场地综合指向</a:t>
            </a:r>
          </a:p>
          <a:p>
            <a:pPr>
              <a:lnSpc>
                <a:spcPct val="150000"/>
              </a:lnSpc>
            </a:pPr>
            <a:r>
              <a:rPr lang="zh-CN" sz="1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内容要素：场地平面图、主要功能图标及中英文名称、指向箭头、形象</a:t>
            </a:r>
            <a:r>
              <a:rPr lang="en-US" sz="1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LOGO</a:t>
            </a:r>
            <a:r>
              <a:rPr lang="zh-CN" sz="1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（可选）</a:t>
            </a:r>
          </a:p>
          <a:p>
            <a:pPr>
              <a:lnSpc>
                <a:spcPct val="150000"/>
              </a:lnSpc>
            </a:pPr>
            <a:r>
              <a:rPr lang="zh-CN" sz="1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材料工艺：衬板：</a:t>
            </a:r>
            <a:r>
              <a:rPr lang="en-US" sz="1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3.0mm</a:t>
            </a:r>
            <a:r>
              <a:rPr lang="zh-CN" sz="1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乳白色透光亚克力板</a:t>
            </a:r>
            <a:endParaRPr lang="en-US" sz="1000" b="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1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          </a:t>
            </a:r>
            <a:r>
              <a:rPr lang="zh-CN" sz="1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面板：</a:t>
            </a:r>
            <a:r>
              <a:rPr lang="en-US" sz="1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1.2mm</a:t>
            </a:r>
            <a:r>
              <a:rPr lang="zh-CN" sz="1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拉丝不锈钢烤漆，模块式，可替换</a:t>
            </a:r>
            <a:endParaRPr lang="en-US" sz="1000" b="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1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          </a:t>
            </a:r>
            <a:r>
              <a:rPr lang="zh-CN" sz="1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光源：</a:t>
            </a:r>
            <a:r>
              <a:rPr lang="en-US" sz="1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LED</a:t>
            </a:r>
            <a:r>
              <a:rPr lang="zh-CN" sz="1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光源</a:t>
            </a:r>
            <a:endParaRPr lang="en-US" sz="1000" b="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1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          </a:t>
            </a:r>
            <a:r>
              <a:rPr lang="zh-CN" sz="1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骨架：</a:t>
            </a:r>
            <a:r>
              <a:rPr lang="en-US" sz="1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80mm×80mm×2.0mm</a:t>
            </a:r>
            <a:r>
              <a:rPr lang="zh-CN" sz="1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（</a:t>
            </a:r>
            <a:r>
              <a:rPr lang="en-US" sz="1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Q235</a:t>
            </a:r>
            <a:r>
              <a:rPr lang="zh-CN" sz="1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）方钢管</a:t>
            </a:r>
            <a:endParaRPr lang="en-US" sz="1000" b="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1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          </a:t>
            </a:r>
            <a:r>
              <a:rPr lang="zh-CN" sz="1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底座：单脚开挖</a:t>
            </a:r>
            <a:r>
              <a:rPr lang="en-US" sz="1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0.2mx0.2mx0.4m</a:t>
            </a:r>
            <a:r>
              <a:rPr lang="zh-CN" sz="1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，骨架钢管插入后</a:t>
            </a:r>
            <a:r>
              <a:rPr lang="en-US" sz="1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C25</a:t>
            </a:r>
            <a:r>
              <a:rPr lang="zh-CN" sz="1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混凝土填埋</a:t>
            </a:r>
            <a:endParaRPr lang="zh-CN" altLang="en-US" sz="1000" b="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  <p:sp>
        <p:nvSpPr>
          <p:cNvPr id="20" name="TextBox 37"/>
          <p:cNvSpPr txBox="1"/>
          <p:nvPr/>
        </p:nvSpPr>
        <p:spPr>
          <a:xfrm>
            <a:off x="900311" y="1037253"/>
            <a:ext cx="15841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场地指向</a:t>
            </a:r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标牌式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444927" y="9955212"/>
            <a:ext cx="936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C</a:t>
            </a:r>
            <a:endParaRPr lang="zh-CN" altLang="en-US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EA0B6EB4-8657-4058-92C7-E48F27E599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11" y="1765888"/>
            <a:ext cx="5041392" cy="478536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972319" y="1530350"/>
            <a:ext cx="6603866" cy="6171565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 flipH="1">
            <a:off x="-107801" y="882204"/>
            <a:ext cx="1008112" cy="4824536"/>
            <a:chOff x="6660951" y="882204"/>
            <a:chExt cx="1008112" cy="4824536"/>
          </a:xfrm>
        </p:grpSpPr>
        <p:sp>
          <p:nvSpPr>
            <p:cNvPr id="3" name="对角圆角矩形 2"/>
            <p:cNvSpPr/>
            <p:nvPr/>
          </p:nvSpPr>
          <p:spPr>
            <a:xfrm>
              <a:off x="6660951" y="882204"/>
              <a:ext cx="1008112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标识</a:t>
              </a:r>
            </a:p>
          </p:txBody>
        </p:sp>
        <p:sp>
          <p:nvSpPr>
            <p:cNvPr id="4" name="对角圆角矩形 3"/>
            <p:cNvSpPr/>
            <p:nvPr/>
          </p:nvSpPr>
          <p:spPr>
            <a:xfrm>
              <a:off x="6660951" y="1314252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车行导向</a:t>
              </a:r>
            </a:p>
          </p:txBody>
        </p:sp>
        <p:sp>
          <p:nvSpPr>
            <p:cNvPr id="5" name="对角圆角矩形 4"/>
            <p:cNvSpPr/>
            <p:nvPr/>
          </p:nvSpPr>
          <p:spPr>
            <a:xfrm flipH="1">
              <a:off x="6732959" y="16022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6" name="对角圆角矩形 5"/>
            <p:cNvSpPr/>
            <p:nvPr/>
          </p:nvSpPr>
          <p:spPr>
            <a:xfrm flipH="1">
              <a:off x="6732959" y="18903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7" name="对角圆角矩形 6"/>
            <p:cNvSpPr/>
            <p:nvPr/>
          </p:nvSpPr>
          <p:spPr>
            <a:xfrm flipH="1">
              <a:off x="6732959" y="217834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分流</a:t>
              </a:r>
            </a:p>
          </p:txBody>
        </p:sp>
        <p:sp>
          <p:nvSpPr>
            <p:cNvPr id="8" name="对角圆角矩形 7"/>
            <p:cNvSpPr/>
            <p:nvPr/>
          </p:nvSpPr>
          <p:spPr>
            <a:xfrm flipH="1">
              <a:off x="6732959" y="246638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停车位</a:t>
              </a:r>
            </a:p>
          </p:txBody>
        </p:sp>
        <p:sp>
          <p:nvSpPr>
            <p:cNvPr id="9" name="对角圆角矩形 8"/>
            <p:cNvSpPr/>
            <p:nvPr/>
          </p:nvSpPr>
          <p:spPr>
            <a:xfrm flipH="1">
              <a:off x="6732959" y="275441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10" name="对角圆角矩形 9"/>
            <p:cNvSpPr/>
            <p:nvPr/>
          </p:nvSpPr>
          <p:spPr>
            <a:xfrm>
              <a:off x="6660951" y="3186460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11" name="对角圆角矩形 10"/>
            <p:cNvSpPr/>
            <p:nvPr/>
          </p:nvSpPr>
          <p:spPr>
            <a:xfrm flipH="1">
              <a:off x="6732959" y="347449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12" name="对角圆角矩形 11"/>
            <p:cNvSpPr/>
            <p:nvPr/>
          </p:nvSpPr>
          <p:spPr>
            <a:xfrm flipH="1">
              <a:off x="6732959" y="376252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13" name="对角圆角矩形 12"/>
            <p:cNvSpPr/>
            <p:nvPr/>
          </p:nvSpPr>
          <p:spPr>
            <a:xfrm flipH="1">
              <a:off x="6732959" y="405055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14" name="对角圆角矩形 13"/>
            <p:cNvSpPr/>
            <p:nvPr/>
          </p:nvSpPr>
          <p:spPr>
            <a:xfrm flipH="1">
              <a:off x="6732959" y="433858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15" name="对角圆角矩形 14"/>
            <p:cNvSpPr/>
            <p:nvPr/>
          </p:nvSpPr>
          <p:spPr>
            <a:xfrm flipH="1">
              <a:off x="6732959" y="462662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16" name="对角圆角矩形 15"/>
            <p:cNvSpPr/>
            <p:nvPr/>
          </p:nvSpPr>
          <p:spPr>
            <a:xfrm flipH="1">
              <a:off x="6732959" y="491465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17" name="对角圆角矩形 16"/>
            <p:cNvSpPr/>
            <p:nvPr/>
          </p:nvSpPr>
          <p:spPr>
            <a:xfrm flipH="1">
              <a:off x="6732959" y="52026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18" name="对角圆角矩形 17"/>
            <p:cNvSpPr/>
            <p:nvPr/>
          </p:nvSpPr>
          <p:spPr>
            <a:xfrm flipH="1">
              <a:off x="6732959" y="54907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096009" y="7877810"/>
            <a:ext cx="5564941" cy="170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位置：场地主要人流节点，宜设于绿化带内，适用于较小场地或精确指向</a:t>
            </a:r>
          </a:p>
          <a:p>
            <a:pPr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内容要素：主要功能图标及中英文名称、指向箭头、形象LOGO（可选）、附加信息栏（可选）</a:t>
            </a:r>
          </a:p>
          <a:p>
            <a:pPr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材料工艺：衬板：3.0mm乳白色透光亚克力板</a:t>
            </a:r>
          </a:p>
          <a:p>
            <a:pPr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面板：1.2mm拉丝不锈钢烤漆，模块式，可替换</a:t>
            </a:r>
          </a:p>
          <a:p>
            <a:pPr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光源：LED光源</a:t>
            </a:r>
          </a:p>
          <a:p>
            <a:pPr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骨架：80mm×80mm×2.0mm（Q235）方钢管</a:t>
            </a:r>
          </a:p>
          <a:p>
            <a:pPr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底座：单脚开挖0.2mx0.2mx0.4m，骨架钢管插入后C25混凝土填埋</a:t>
            </a:r>
          </a:p>
        </p:txBody>
      </p:sp>
      <p:sp>
        <p:nvSpPr>
          <p:cNvPr id="27" name="TextBox 37"/>
          <p:cNvSpPr txBox="1"/>
          <p:nvPr/>
        </p:nvSpPr>
        <p:spPr>
          <a:xfrm>
            <a:off x="900311" y="1037253"/>
            <a:ext cx="3168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场地指向</a:t>
            </a:r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多头指向式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CF44FECD-6FBA-4588-853D-C8290C3FC7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863" y="1602284"/>
            <a:ext cx="5285232" cy="609600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5240" y="1530350"/>
            <a:ext cx="6480810" cy="6171565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18"/>
          <p:cNvGrpSpPr/>
          <p:nvPr/>
        </p:nvGrpSpPr>
        <p:grpSpPr>
          <a:xfrm>
            <a:off x="6660951" y="882204"/>
            <a:ext cx="1008112" cy="4824536"/>
            <a:chOff x="6660951" y="882204"/>
            <a:chExt cx="1008112" cy="4824536"/>
          </a:xfrm>
        </p:grpSpPr>
        <p:sp>
          <p:nvSpPr>
            <p:cNvPr id="22" name="对角圆角矩形 21"/>
            <p:cNvSpPr/>
            <p:nvPr/>
          </p:nvSpPr>
          <p:spPr>
            <a:xfrm>
              <a:off x="6660951" y="882204"/>
              <a:ext cx="1008112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标识</a:t>
              </a:r>
            </a:p>
          </p:txBody>
        </p:sp>
        <p:sp>
          <p:nvSpPr>
            <p:cNvPr id="23" name="对角圆角矩形 22"/>
            <p:cNvSpPr/>
            <p:nvPr/>
          </p:nvSpPr>
          <p:spPr>
            <a:xfrm>
              <a:off x="6660951" y="1314252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车行导向</a:t>
              </a:r>
            </a:p>
          </p:txBody>
        </p:sp>
        <p:sp>
          <p:nvSpPr>
            <p:cNvPr id="24" name="对角圆角矩形 23"/>
            <p:cNvSpPr/>
            <p:nvPr/>
          </p:nvSpPr>
          <p:spPr>
            <a:xfrm flipH="1">
              <a:off x="6732959" y="16022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25" name="对角圆角矩形 24"/>
            <p:cNvSpPr/>
            <p:nvPr/>
          </p:nvSpPr>
          <p:spPr>
            <a:xfrm flipH="1">
              <a:off x="6732959" y="18903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26" name="对角圆角矩形 25"/>
            <p:cNvSpPr/>
            <p:nvPr/>
          </p:nvSpPr>
          <p:spPr>
            <a:xfrm flipH="1">
              <a:off x="6732959" y="217834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分流</a:t>
              </a:r>
            </a:p>
          </p:txBody>
        </p:sp>
        <p:sp>
          <p:nvSpPr>
            <p:cNvPr id="27" name="对角圆角矩形 26"/>
            <p:cNvSpPr/>
            <p:nvPr/>
          </p:nvSpPr>
          <p:spPr>
            <a:xfrm flipH="1">
              <a:off x="6732959" y="246638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停车位</a:t>
              </a:r>
            </a:p>
          </p:txBody>
        </p:sp>
        <p:sp>
          <p:nvSpPr>
            <p:cNvPr id="28" name="对角圆角矩形 27"/>
            <p:cNvSpPr/>
            <p:nvPr/>
          </p:nvSpPr>
          <p:spPr>
            <a:xfrm flipH="1">
              <a:off x="6732959" y="275441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29" name="对角圆角矩形 28"/>
            <p:cNvSpPr/>
            <p:nvPr/>
          </p:nvSpPr>
          <p:spPr>
            <a:xfrm>
              <a:off x="6660951" y="3186460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30" name="对角圆角矩形 29"/>
            <p:cNvSpPr/>
            <p:nvPr/>
          </p:nvSpPr>
          <p:spPr>
            <a:xfrm flipH="1">
              <a:off x="6732959" y="347449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31" name="对角圆角矩形 30"/>
            <p:cNvSpPr/>
            <p:nvPr/>
          </p:nvSpPr>
          <p:spPr>
            <a:xfrm flipH="1">
              <a:off x="6732959" y="376252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32" name="对角圆角矩形 31"/>
            <p:cNvSpPr/>
            <p:nvPr/>
          </p:nvSpPr>
          <p:spPr>
            <a:xfrm flipH="1">
              <a:off x="6732959" y="405055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33" name="对角圆角矩形 32"/>
            <p:cNvSpPr/>
            <p:nvPr/>
          </p:nvSpPr>
          <p:spPr>
            <a:xfrm flipH="1">
              <a:off x="6732959" y="433858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34" name="对角圆角矩形 33"/>
            <p:cNvSpPr/>
            <p:nvPr/>
          </p:nvSpPr>
          <p:spPr>
            <a:xfrm flipH="1">
              <a:off x="6732959" y="462662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35" name="对角圆角矩形 34"/>
            <p:cNvSpPr/>
            <p:nvPr/>
          </p:nvSpPr>
          <p:spPr>
            <a:xfrm flipH="1">
              <a:off x="6732959" y="491465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36" name="对角圆角矩形 35"/>
            <p:cNvSpPr/>
            <p:nvPr/>
          </p:nvSpPr>
          <p:spPr>
            <a:xfrm flipH="1">
              <a:off x="6732959" y="52026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37" name="对角圆角矩形 36"/>
            <p:cNvSpPr/>
            <p:nvPr/>
          </p:nvSpPr>
          <p:spPr>
            <a:xfrm flipH="1">
              <a:off x="6732959" y="54907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pic>
        <p:nvPicPr>
          <p:cNvPr id="1073743169" name="图片 2" descr="C:\Users\Administrator\AppData\Roaming\Tencent\Users\22725772\QQ\WinTemp\RichOle\A$VNK46J$E)1K8N4{`W@QV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0180" y="5202684"/>
            <a:ext cx="2140585" cy="16535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096010" y="7877810"/>
            <a:ext cx="5369560" cy="124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zh-CN" sz="100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位置：场地次要人流节点，设于铺装人行道地面，用于辅助指向或不便设置综合指向牌处</a:t>
            </a:r>
          </a:p>
          <a:p>
            <a:pPr lvl="0" algn="l">
              <a:lnSpc>
                <a:spcPct val="150000"/>
              </a:lnSpc>
            </a:pPr>
            <a:r>
              <a:rPr lang="zh-CN" sz="100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内容要素：功能图标及中英文名称、指向箭头</a:t>
            </a:r>
          </a:p>
          <a:p>
            <a:pPr lvl="0" algn="l">
              <a:lnSpc>
                <a:spcPct val="150000"/>
              </a:lnSpc>
            </a:pPr>
            <a:r>
              <a:rPr lang="zh-CN" sz="100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材料工艺：面板：1.2mm拉丝不锈钢腐蚀填色</a:t>
            </a:r>
          </a:p>
          <a:p>
            <a:pPr lvl="0" algn="l">
              <a:lnSpc>
                <a:spcPct val="150000"/>
              </a:lnSpc>
            </a:pPr>
            <a:r>
              <a:rPr lang="zh-CN" sz="100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光源：不发光</a:t>
            </a:r>
          </a:p>
          <a:p>
            <a:pPr lvl="0" algn="l">
              <a:lnSpc>
                <a:spcPct val="150000"/>
              </a:lnSpc>
            </a:pPr>
            <a:r>
              <a:rPr lang="zh-CN" sz="100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安装：折边10mm嵌入铺装地面，结构胶固定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444927" y="9955212"/>
            <a:ext cx="936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C</a:t>
            </a:r>
            <a:endParaRPr lang="zh-CN" altLang="en-US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508823" y="162124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系统应用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693410" y="521970"/>
            <a:ext cx="125539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人行导向</a:t>
            </a:r>
          </a:p>
        </p:txBody>
      </p:sp>
      <p:sp>
        <p:nvSpPr>
          <p:cNvPr id="44" name="TextBox 37"/>
          <p:cNvSpPr txBox="1"/>
          <p:nvPr/>
        </p:nvSpPr>
        <p:spPr>
          <a:xfrm>
            <a:off x="900311" y="1037253"/>
            <a:ext cx="3168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场地指向</a:t>
            </a:r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地面附着式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C9E96ED-98F6-46DA-8ABF-4F848BD334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1208" y="2166849"/>
            <a:ext cx="1938528" cy="2182368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3743170" name="图片 87" descr="C:\Users\Administrator\Desktop\3 6.jpg"/>
          <p:cNvPicPr>
            <a:picLocks noChangeAspect="1"/>
          </p:cNvPicPr>
          <p:nvPr/>
        </p:nvPicPr>
        <p:blipFill>
          <a:blip r:embed="rId2" cstate="print"/>
          <a:srcRect r="63579" b="78712"/>
          <a:stretch>
            <a:fillRect/>
          </a:stretch>
        </p:blipFill>
        <p:spPr>
          <a:xfrm>
            <a:off x="1216660" y="1590675"/>
            <a:ext cx="6344603" cy="571055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8"/>
          <p:cNvGrpSpPr/>
          <p:nvPr/>
        </p:nvGrpSpPr>
        <p:grpSpPr>
          <a:xfrm flipH="1">
            <a:off x="-107801" y="882204"/>
            <a:ext cx="1008112" cy="4824536"/>
            <a:chOff x="6660951" y="882204"/>
            <a:chExt cx="1008112" cy="4824536"/>
          </a:xfrm>
        </p:grpSpPr>
        <p:sp>
          <p:nvSpPr>
            <p:cNvPr id="22" name="对角圆角矩形 21"/>
            <p:cNvSpPr/>
            <p:nvPr/>
          </p:nvSpPr>
          <p:spPr>
            <a:xfrm>
              <a:off x="6660951" y="882204"/>
              <a:ext cx="1008112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标识</a:t>
              </a:r>
            </a:p>
          </p:txBody>
        </p:sp>
        <p:sp>
          <p:nvSpPr>
            <p:cNvPr id="23" name="对角圆角矩形 22"/>
            <p:cNvSpPr/>
            <p:nvPr/>
          </p:nvSpPr>
          <p:spPr>
            <a:xfrm>
              <a:off x="6660951" y="1314252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车行导向</a:t>
              </a:r>
            </a:p>
          </p:txBody>
        </p:sp>
        <p:sp>
          <p:nvSpPr>
            <p:cNvPr id="24" name="对角圆角矩形 23"/>
            <p:cNvSpPr/>
            <p:nvPr/>
          </p:nvSpPr>
          <p:spPr>
            <a:xfrm flipH="1">
              <a:off x="6732959" y="16022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25" name="对角圆角矩形 24"/>
            <p:cNvSpPr/>
            <p:nvPr/>
          </p:nvSpPr>
          <p:spPr>
            <a:xfrm flipH="1">
              <a:off x="6732959" y="18903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26" name="对角圆角矩形 25"/>
            <p:cNvSpPr/>
            <p:nvPr/>
          </p:nvSpPr>
          <p:spPr>
            <a:xfrm flipH="1">
              <a:off x="6732959" y="217834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分流</a:t>
              </a:r>
            </a:p>
          </p:txBody>
        </p:sp>
        <p:sp>
          <p:nvSpPr>
            <p:cNvPr id="27" name="对角圆角矩形 26"/>
            <p:cNvSpPr/>
            <p:nvPr/>
          </p:nvSpPr>
          <p:spPr>
            <a:xfrm flipH="1">
              <a:off x="6732959" y="246638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停车位</a:t>
              </a:r>
            </a:p>
          </p:txBody>
        </p:sp>
        <p:sp>
          <p:nvSpPr>
            <p:cNvPr id="28" name="对角圆角矩形 27"/>
            <p:cNvSpPr/>
            <p:nvPr/>
          </p:nvSpPr>
          <p:spPr>
            <a:xfrm flipH="1">
              <a:off x="6732959" y="275441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29" name="对角圆角矩形 28"/>
            <p:cNvSpPr/>
            <p:nvPr/>
          </p:nvSpPr>
          <p:spPr>
            <a:xfrm>
              <a:off x="6660951" y="3186460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30" name="对角圆角矩形 29"/>
            <p:cNvSpPr/>
            <p:nvPr/>
          </p:nvSpPr>
          <p:spPr>
            <a:xfrm flipH="1">
              <a:off x="6732959" y="347449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31" name="对角圆角矩形 30"/>
            <p:cNvSpPr/>
            <p:nvPr/>
          </p:nvSpPr>
          <p:spPr>
            <a:xfrm flipH="1">
              <a:off x="6732959" y="376252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32" name="对角圆角矩形 31"/>
            <p:cNvSpPr/>
            <p:nvPr/>
          </p:nvSpPr>
          <p:spPr>
            <a:xfrm flipH="1">
              <a:off x="6732959" y="405055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33" name="对角圆角矩形 32"/>
            <p:cNvSpPr/>
            <p:nvPr/>
          </p:nvSpPr>
          <p:spPr>
            <a:xfrm flipH="1">
              <a:off x="6732959" y="433858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34" name="对角圆角矩形 33"/>
            <p:cNvSpPr/>
            <p:nvPr/>
          </p:nvSpPr>
          <p:spPr>
            <a:xfrm flipH="1">
              <a:off x="6732959" y="462662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35" name="对角圆角矩形 34"/>
            <p:cNvSpPr/>
            <p:nvPr/>
          </p:nvSpPr>
          <p:spPr>
            <a:xfrm flipH="1">
              <a:off x="6732959" y="491465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36" name="对角圆角矩形 35"/>
            <p:cNvSpPr/>
            <p:nvPr/>
          </p:nvSpPr>
          <p:spPr>
            <a:xfrm flipH="1">
              <a:off x="6732959" y="52026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37" name="对角圆角矩形 36"/>
            <p:cNvSpPr/>
            <p:nvPr/>
          </p:nvSpPr>
          <p:spPr>
            <a:xfrm flipH="1">
              <a:off x="6732959" y="54907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sp>
        <p:nvSpPr>
          <p:cNvPr id="4" name="TextBox 20"/>
          <p:cNvSpPr txBox="1"/>
          <p:nvPr/>
        </p:nvSpPr>
        <p:spPr>
          <a:xfrm>
            <a:off x="1216660" y="1254760"/>
            <a:ext cx="22759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场地位置</a:t>
            </a:r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标牌式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95375" y="7555865"/>
            <a:ext cx="5369560" cy="1706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位置：游乐区、健身区、公园等无可附着物，但需标示位置信息的区域</a:t>
            </a:r>
          </a:p>
          <a:p>
            <a:pPr lvl="0" algn="l"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内容要素：位置中英文名称、主要功能图标、形象LOGO（可选）</a:t>
            </a:r>
          </a:p>
          <a:p>
            <a:pPr lvl="0" algn="l"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材料工艺：衬板：5mm乳白色亚克力板材</a:t>
            </a:r>
          </a:p>
          <a:p>
            <a:pPr lvl="0" algn="l"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面板：1.2mm拉丝不锈钢烤漆</a:t>
            </a:r>
          </a:p>
          <a:p>
            <a:pPr lvl="0" algn="l"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光源：LED光源</a:t>
            </a:r>
          </a:p>
          <a:p>
            <a:pPr lvl="0" algn="l"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骨架：80mm×80mm×2.0mm（Q235）方钢管</a:t>
            </a:r>
          </a:p>
          <a:p>
            <a:pPr lvl="0" algn="l"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底座：1.4mx1.0mx0.6m（C25）现浇钢筋混凝土基础（预埋连接件）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2B052BB-F389-450F-8B22-BCFC0E166D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1211" y="1649609"/>
            <a:ext cx="4437888" cy="5565648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87" descr="C:\Users\Administrator\Desktop\3 6.jpg"/>
          <p:cNvPicPr>
            <a:picLocks noChangeAspect="1"/>
          </p:cNvPicPr>
          <p:nvPr/>
        </p:nvPicPr>
        <p:blipFill>
          <a:blip r:embed="rId2" cstate="print"/>
          <a:srcRect r="63579" b="78712"/>
          <a:stretch>
            <a:fillRect/>
          </a:stretch>
        </p:blipFill>
        <p:spPr>
          <a:xfrm>
            <a:off x="-10160" y="1590675"/>
            <a:ext cx="6574790" cy="571055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8"/>
          <p:cNvGrpSpPr/>
          <p:nvPr/>
        </p:nvGrpSpPr>
        <p:grpSpPr>
          <a:xfrm>
            <a:off x="6660951" y="882204"/>
            <a:ext cx="1008112" cy="4824536"/>
            <a:chOff x="6660951" y="882204"/>
            <a:chExt cx="1008112" cy="4824536"/>
          </a:xfrm>
        </p:grpSpPr>
        <p:sp>
          <p:nvSpPr>
            <p:cNvPr id="22" name="对角圆角矩形 21"/>
            <p:cNvSpPr/>
            <p:nvPr/>
          </p:nvSpPr>
          <p:spPr>
            <a:xfrm>
              <a:off x="6660951" y="882204"/>
              <a:ext cx="1008112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标识</a:t>
              </a:r>
            </a:p>
          </p:txBody>
        </p:sp>
        <p:sp>
          <p:nvSpPr>
            <p:cNvPr id="23" name="对角圆角矩形 22"/>
            <p:cNvSpPr/>
            <p:nvPr/>
          </p:nvSpPr>
          <p:spPr>
            <a:xfrm>
              <a:off x="6660951" y="1314252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车行导向</a:t>
              </a:r>
            </a:p>
          </p:txBody>
        </p:sp>
        <p:sp>
          <p:nvSpPr>
            <p:cNvPr id="24" name="对角圆角矩形 23"/>
            <p:cNvSpPr/>
            <p:nvPr/>
          </p:nvSpPr>
          <p:spPr>
            <a:xfrm flipH="1">
              <a:off x="6732959" y="16022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25" name="对角圆角矩形 24"/>
            <p:cNvSpPr/>
            <p:nvPr/>
          </p:nvSpPr>
          <p:spPr>
            <a:xfrm flipH="1">
              <a:off x="6732959" y="18903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26" name="对角圆角矩形 25"/>
            <p:cNvSpPr/>
            <p:nvPr/>
          </p:nvSpPr>
          <p:spPr>
            <a:xfrm flipH="1">
              <a:off x="6732959" y="217834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分流</a:t>
              </a:r>
            </a:p>
          </p:txBody>
        </p:sp>
        <p:sp>
          <p:nvSpPr>
            <p:cNvPr id="27" name="对角圆角矩形 26"/>
            <p:cNvSpPr/>
            <p:nvPr/>
          </p:nvSpPr>
          <p:spPr>
            <a:xfrm flipH="1">
              <a:off x="6732959" y="246638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停车位</a:t>
              </a:r>
            </a:p>
          </p:txBody>
        </p:sp>
        <p:sp>
          <p:nvSpPr>
            <p:cNvPr id="28" name="对角圆角矩形 27"/>
            <p:cNvSpPr/>
            <p:nvPr/>
          </p:nvSpPr>
          <p:spPr>
            <a:xfrm flipH="1">
              <a:off x="6732959" y="275441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29" name="对角圆角矩形 28"/>
            <p:cNvSpPr/>
            <p:nvPr/>
          </p:nvSpPr>
          <p:spPr>
            <a:xfrm>
              <a:off x="6660951" y="3186460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30" name="对角圆角矩形 29"/>
            <p:cNvSpPr/>
            <p:nvPr/>
          </p:nvSpPr>
          <p:spPr>
            <a:xfrm flipH="1">
              <a:off x="6732959" y="347449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31" name="对角圆角矩形 30"/>
            <p:cNvSpPr/>
            <p:nvPr/>
          </p:nvSpPr>
          <p:spPr>
            <a:xfrm flipH="1">
              <a:off x="6732959" y="376252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32" name="对角圆角矩形 31"/>
            <p:cNvSpPr/>
            <p:nvPr/>
          </p:nvSpPr>
          <p:spPr>
            <a:xfrm flipH="1">
              <a:off x="6732959" y="405055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33" name="对角圆角矩形 32"/>
            <p:cNvSpPr/>
            <p:nvPr/>
          </p:nvSpPr>
          <p:spPr>
            <a:xfrm flipH="1">
              <a:off x="6732959" y="433858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34" name="对角圆角矩形 33"/>
            <p:cNvSpPr/>
            <p:nvPr/>
          </p:nvSpPr>
          <p:spPr>
            <a:xfrm flipH="1">
              <a:off x="6732959" y="462662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35" name="对角圆角矩形 34"/>
            <p:cNvSpPr/>
            <p:nvPr/>
          </p:nvSpPr>
          <p:spPr>
            <a:xfrm flipH="1">
              <a:off x="6732959" y="491465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36" name="对角圆角矩形 35"/>
            <p:cNvSpPr/>
            <p:nvPr/>
          </p:nvSpPr>
          <p:spPr>
            <a:xfrm flipH="1">
              <a:off x="6732959" y="52026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37" name="对角圆角矩形 36"/>
            <p:cNvSpPr/>
            <p:nvPr/>
          </p:nvSpPr>
          <p:spPr>
            <a:xfrm flipH="1">
              <a:off x="6732959" y="54907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095375" y="7416165"/>
            <a:ext cx="536956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位置：主要功能建筑入口或立面</a:t>
            </a:r>
          </a:p>
          <a:p>
            <a:pPr lvl="0" algn="l"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内容要素：位置中英文名称、主要功能图标及中英文名称、编号（可选）</a:t>
            </a:r>
          </a:p>
          <a:p>
            <a:pPr lvl="0" algn="l"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材料工艺：衬板：5mm乳白色亚克力板材</a:t>
            </a:r>
          </a:p>
          <a:p>
            <a:pPr lvl="0" algn="l"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面板：1.2mm拉丝不锈钢烤漆</a:t>
            </a:r>
          </a:p>
          <a:p>
            <a:pPr lvl="0" algn="l"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光源：LED光源</a:t>
            </a:r>
          </a:p>
          <a:p>
            <a:pPr lvl="0" algn="l"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骨架：50mm×50mm×1.5mm（Q235）方钢管（用于版面宽3～5m）</a:t>
            </a:r>
          </a:p>
          <a:p>
            <a:pPr lvl="0" algn="l"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	</a:t>
            </a: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30mm×30mm×1.0mm（Q235）方钢管（用于版面宽1～3m）</a:t>
            </a:r>
          </a:p>
          <a:p>
            <a:pPr lvl="0" algn="l"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安装：膨胀螺丝附着墙面固定，结构胶封边</a:t>
            </a:r>
          </a:p>
        </p:txBody>
      </p:sp>
      <p:sp>
        <p:nvSpPr>
          <p:cNvPr id="9" name="TextBox 20"/>
          <p:cNvSpPr txBox="1"/>
          <p:nvPr/>
        </p:nvSpPr>
        <p:spPr>
          <a:xfrm>
            <a:off x="995045" y="1254760"/>
            <a:ext cx="21375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场地位置</a:t>
            </a:r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附着式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444927" y="9955212"/>
            <a:ext cx="936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C</a:t>
            </a:r>
            <a:endParaRPr lang="zh-CN" altLang="en-US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508823" y="162124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系统应用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693410" y="521970"/>
            <a:ext cx="125539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人行导向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3045F1F-5042-49C8-8EE1-D5A7DB5F73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649" y="2178348"/>
            <a:ext cx="5303980" cy="159119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A2C76AAE-634F-4C2E-A786-C47FB64FF8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649" y="4368292"/>
            <a:ext cx="5236464" cy="1956816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87" descr="C:\Users\Administrator\Desktop\3 6.jpg"/>
          <p:cNvPicPr>
            <a:picLocks noChangeAspect="1"/>
          </p:cNvPicPr>
          <p:nvPr/>
        </p:nvPicPr>
        <p:blipFill>
          <a:blip r:embed="rId2" cstate="print"/>
          <a:srcRect r="63579" b="78712"/>
          <a:stretch>
            <a:fillRect/>
          </a:stretch>
        </p:blipFill>
        <p:spPr>
          <a:xfrm>
            <a:off x="1281430" y="1314450"/>
            <a:ext cx="6279833" cy="61995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3743170" name="图片 87" descr="C:\Users\Administrator\Desktop\3 6.jpg"/>
          <p:cNvPicPr>
            <a:picLocks noChangeAspect="1"/>
          </p:cNvPicPr>
          <p:nvPr/>
        </p:nvPicPr>
        <p:blipFill>
          <a:blip r:embed="rId2" cstate="print"/>
          <a:srcRect r="63579" b="78712"/>
          <a:stretch>
            <a:fillRect/>
          </a:stretch>
        </p:blipFill>
        <p:spPr>
          <a:xfrm>
            <a:off x="1281430" y="1314450"/>
            <a:ext cx="4999355" cy="619887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18"/>
          <p:cNvGrpSpPr/>
          <p:nvPr/>
        </p:nvGrpSpPr>
        <p:grpSpPr>
          <a:xfrm flipH="1">
            <a:off x="-107801" y="882204"/>
            <a:ext cx="1008112" cy="4824536"/>
            <a:chOff x="6660951" y="882204"/>
            <a:chExt cx="1008112" cy="4824536"/>
          </a:xfrm>
        </p:grpSpPr>
        <p:sp>
          <p:nvSpPr>
            <p:cNvPr id="22" name="对角圆角矩形 21"/>
            <p:cNvSpPr/>
            <p:nvPr/>
          </p:nvSpPr>
          <p:spPr>
            <a:xfrm>
              <a:off x="6660951" y="882204"/>
              <a:ext cx="1008112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标识</a:t>
              </a:r>
            </a:p>
          </p:txBody>
        </p:sp>
        <p:sp>
          <p:nvSpPr>
            <p:cNvPr id="23" name="对角圆角矩形 22"/>
            <p:cNvSpPr/>
            <p:nvPr/>
          </p:nvSpPr>
          <p:spPr>
            <a:xfrm>
              <a:off x="6660951" y="1314252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车行导向</a:t>
              </a:r>
            </a:p>
          </p:txBody>
        </p:sp>
        <p:sp>
          <p:nvSpPr>
            <p:cNvPr id="24" name="对角圆角矩形 23"/>
            <p:cNvSpPr/>
            <p:nvPr/>
          </p:nvSpPr>
          <p:spPr>
            <a:xfrm flipH="1">
              <a:off x="6732959" y="16022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25" name="对角圆角矩形 24"/>
            <p:cNvSpPr/>
            <p:nvPr/>
          </p:nvSpPr>
          <p:spPr>
            <a:xfrm flipH="1">
              <a:off x="6732959" y="18903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26" name="对角圆角矩形 25"/>
            <p:cNvSpPr/>
            <p:nvPr/>
          </p:nvSpPr>
          <p:spPr>
            <a:xfrm flipH="1">
              <a:off x="6732959" y="217834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分流</a:t>
              </a:r>
            </a:p>
          </p:txBody>
        </p:sp>
        <p:sp>
          <p:nvSpPr>
            <p:cNvPr id="27" name="对角圆角矩形 26"/>
            <p:cNvSpPr/>
            <p:nvPr/>
          </p:nvSpPr>
          <p:spPr>
            <a:xfrm flipH="1">
              <a:off x="6732959" y="246638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停车位</a:t>
              </a:r>
            </a:p>
          </p:txBody>
        </p:sp>
        <p:sp>
          <p:nvSpPr>
            <p:cNvPr id="28" name="对角圆角矩形 27"/>
            <p:cNvSpPr/>
            <p:nvPr/>
          </p:nvSpPr>
          <p:spPr>
            <a:xfrm flipH="1">
              <a:off x="6732959" y="275441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29" name="对角圆角矩形 28"/>
            <p:cNvSpPr/>
            <p:nvPr/>
          </p:nvSpPr>
          <p:spPr>
            <a:xfrm>
              <a:off x="6660951" y="3186460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30" name="对角圆角矩形 29"/>
            <p:cNvSpPr/>
            <p:nvPr/>
          </p:nvSpPr>
          <p:spPr>
            <a:xfrm flipH="1">
              <a:off x="6732959" y="347449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31" name="对角圆角矩形 30"/>
            <p:cNvSpPr/>
            <p:nvPr/>
          </p:nvSpPr>
          <p:spPr>
            <a:xfrm flipH="1">
              <a:off x="6732959" y="376252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32" name="对角圆角矩形 31"/>
            <p:cNvSpPr/>
            <p:nvPr/>
          </p:nvSpPr>
          <p:spPr>
            <a:xfrm flipH="1">
              <a:off x="6732959" y="405055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33" name="对角圆角矩形 32"/>
            <p:cNvSpPr/>
            <p:nvPr/>
          </p:nvSpPr>
          <p:spPr>
            <a:xfrm flipH="1">
              <a:off x="6732959" y="433858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34" name="对角圆角矩形 33"/>
            <p:cNvSpPr/>
            <p:nvPr/>
          </p:nvSpPr>
          <p:spPr>
            <a:xfrm flipH="1">
              <a:off x="6732959" y="462662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35" name="对角圆角矩形 34"/>
            <p:cNvSpPr/>
            <p:nvPr/>
          </p:nvSpPr>
          <p:spPr>
            <a:xfrm flipH="1">
              <a:off x="6732959" y="491465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36" name="对角圆角矩形 35"/>
            <p:cNvSpPr/>
            <p:nvPr/>
          </p:nvSpPr>
          <p:spPr>
            <a:xfrm flipH="1">
              <a:off x="6732959" y="52026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37" name="对角圆角矩形 36"/>
            <p:cNvSpPr/>
            <p:nvPr/>
          </p:nvSpPr>
          <p:spPr>
            <a:xfrm flipH="1">
              <a:off x="6732959" y="54907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260351" y="7769225"/>
            <a:ext cx="5204584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位置：主线与场地之间，及其它需要强烈警示的情况</a:t>
            </a:r>
          </a:p>
          <a:p>
            <a:pPr lvl="0" algn="l"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内容要素：警示图标、中英文警示语</a:t>
            </a:r>
          </a:p>
          <a:p>
            <a:pPr lvl="0" algn="l"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材料工艺：面板：1.2mm拉丝不锈钢烤漆</a:t>
            </a:r>
          </a:p>
          <a:p>
            <a:pPr lvl="0" algn="l"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光源：不发光</a:t>
            </a:r>
          </a:p>
          <a:p>
            <a:pPr lvl="0" algn="l"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骨架：60mm×60mm×1.5mm（Q235）方钢管</a:t>
            </a:r>
          </a:p>
          <a:p>
            <a:pPr lvl="0" algn="l"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底座：单脚开挖0.2mx0.2mx0.4m，骨架钢管插入后C25混凝土填埋</a:t>
            </a:r>
          </a:p>
        </p:txBody>
      </p:sp>
      <p:sp>
        <p:nvSpPr>
          <p:cNvPr id="6" name="TextBox 20"/>
          <p:cNvSpPr txBox="1"/>
          <p:nvPr/>
        </p:nvSpPr>
        <p:spPr>
          <a:xfrm>
            <a:off x="1281430" y="1038860"/>
            <a:ext cx="28592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场地提示</a:t>
            </a:r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标牌式（大型）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E8A9D29-FA7C-4DF6-AFDB-0470E7D65F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3439" y="2754412"/>
            <a:ext cx="4474464" cy="410260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5508823" y="162124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基本规定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084887" y="522164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LOGO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41" name="图片 73" descr="C:\Users\Administrator\Desktop\G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8503" y="1962324"/>
            <a:ext cx="2297113" cy="229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矩形 22"/>
          <p:cNvSpPr/>
          <p:nvPr/>
        </p:nvSpPr>
        <p:spPr>
          <a:xfrm>
            <a:off x="972319" y="4627183"/>
            <a:ext cx="5616624" cy="336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      （形象</a:t>
            </a:r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LOGO</a:t>
            </a: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待定）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87" descr="C:\Users\Administrator\Desktop\3 6.jpg"/>
          <p:cNvPicPr>
            <a:picLocks noChangeAspect="1"/>
          </p:cNvPicPr>
          <p:nvPr/>
        </p:nvPicPr>
        <p:blipFill>
          <a:blip r:embed="rId2" cstate="print"/>
          <a:srcRect r="63579" b="78712"/>
          <a:stretch>
            <a:fillRect/>
          </a:stretch>
        </p:blipFill>
        <p:spPr>
          <a:xfrm>
            <a:off x="0" y="1314450"/>
            <a:ext cx="6464935" cy="61995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3743170" name="图片 87" descr="C:\Users\Administrator\Desktop\3 6.jpg"/>
          <p:cNvPicPr>
            <a:picLocks noChangeAspect="1"/>
          </p:cNvPicPr>
          <p:nvPr/>
        </p:nvPicPr>
        <p:blipFill>
          <a:blip r:embed="rId2" cstate="print"/>
          <a:srcRect r="63579" b="78712"/>
          <a:stretch>
            <a:fillRect/>
          </a:stretch>
        </p:blipFill>
        <p:spPr>
          <a:xfrm>
            <a:off x="1281430" y="1314450"/>
            <a:ext cx="4999355" cy="619887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18"/>
          <p:cNvGrpSpPr/>
          <p:nvPr/>
        </p:nvGrpSpPr>
        <p:grpSpPr>
          <a:xfrm>
            <a:off x="6660951" y="882204"/>
            <a:ext cx="1008112" cy="4824536"/>
            <a:chOff x="6660951" y="882204"/>
            <a:chExt cx="1008112" cy="4824536"/>
          </a:xfrm>
        </p:grpSpPr>
        <p:sp>
          <p:nvSpPr>
            <p:cNvPr id="22" name="对角圆角矩形 21"/>
            <p:cNvSpPr/>
            <p:nvPr/>
          </p:nvSpPr>
          <p:spPr>
            <a:xfrm>
              <a:off x="6660951" y="882204"/>
              <a:ext cx="1008112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标识</a:t>
              </a:r>
            </a:p>
          </p:txBody>
        </p:sp>
        <p:sp>
          <p:nvSpPr>
            <p:cNvPr id="23" name="对角圆角矩形 22"/>
            <p:cNvSpPr/>
            <p:nvPr/>
          </p:nvSpPr>
          <p:spPr>
            <a:xfrm>
              <a:off x="6660951" y="1314252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车行导向</a:t>
              </a:r>
            </a:p>
          </p:txBody>
        </p:sp>
        <p:sp>
          <p:nvSpPr>
            <p:cNvPr id="24" name="对角圆角矩形 23"/>
            <p:cNvSpPr/>
            <p:nvPr/>
          </p:nvSpPr>
          <p:spPr>
            <a:xfrm flipH="1">
              <a:off x="6732959" y="16022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25" name="对角圆角矩形 24"/>
            <p:cNvSpPr/>
            <p:nvPr/>
          </p:nvSpPr>
          <p:spPr>
            <a:xfrm flipH="1">
              <a:off x="6732959" y="18903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26" name="对角圆角矩形 25"/>
            <p:cNvSpPr/>
            <p:nvPr/>
          </p:nvSpPr>
          <p:spPr>
            <a:xfrm flipH="1">
              <a:off x="6732959" y="217834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分流</a:t>
              </a:r>
            </a:p>
          </p:txBody>
        </p:sp>
        <p:sp>
          <p:nvSpPr>
            <p:cNvPr id="27" name="对角圆角矩形 26"/>
            <p:cNvSpPr/>
            <p:nvPr/>
          </p:nvSpPr>
          <p:spPr>
            <a:xfrm flipH="1">
              <a:off x="6732959" y="246638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停车位</a:t>
              </a:r>
            </a:p>
          </p:txBody>
        </p:sp>
        <p:sp>
          <p:nvSpPr>
            <p:cNvPr id="28" name="对角圆角矩形 27"/>
            <p:cNvSpPr/>
            <p:nvPr/>
          </p:nvSpPr>
          <p:spPr>
            <a:xfrm flipH="1">
              <a:off x="6732959" y="275441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29" name="对角圆角矩形 28"/>
            <p:cNvSpPr/>
            <p:nvPr/>
          </p:nvSpPr>
          <p:spPr>
            <a:xfrm>
              <a:off x="6660951" y="3186460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30" name="对角圆角矩形 29"/>
            <p:cNvSpPr/>
            <p:nvPr/>
          </p:nvSpPr>
          <p:spPr>
            <a:xfrm flipH="1">
              <a:off x="6732959" y="347449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31" name="对角圆角矩形 30"/>
            <p:cNvSpPr/>
            <p:nvPr/>
          </p:nvSpPr>
          <p:spPr>
            <a:xfrm flipH="1">
              <a:off x="6732959" y="376252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32" name="对角圆角矩形 31"/>
            <p:cNvSpPr/>
            <p:nvPr/>
          </p:nvSpPr>
          <p:spPr>
            <a:xfrm flipH="1">
              <a:off x="6732959" y="405055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33" name="对角圆角矩形 32"/>
            <p:cNvSpPr/>
            <p:nvPr/>
          </p:nvSpPr>
          <p:spPr>
            <a:xfrm flipH="1">
              <a:off x="6732959" y="433858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34" name="对角圆角矩形 33"/>
            <p:cNvSpPr/>
            <p:nvPr/>
          </p:nvSpPr>
          <p:spPr>
            <a:xfrm flipH="1">
              <a:off x="6732959" y="462662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35" name="对角圆角矩形 34"/>
            <p:cNvSpPr/>
            <p:nvPr/>
          </p:nvSpPr>
          <p:spPr>
            <a:xfrm flipH="1">
              <a:off x="6732959" y="491465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36" name="对角圆角矩形 35"/>
            <p:cNvSpPr/>
            <p:nvPr/>
          </p:nvSpPr>
          <p:spPr>
            <a:xfrm flipH="1">
              <a:off x="6732959" y="52026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37" name="对角圆角矩形 36"/>
            <p:cNvSpPr/>
            <p:nvPr/>
          </p:nvSpPr>
          <p:spPr>
            <a:xfrm flipH="1">
              <a:off x="6732959" y="54907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095375" y="7769225"/>
            <a:ext cx="536956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位置：绿化带中花草提示，及其它需要较弱警示的情况</a:t>
            </a:r>
          </a:p>
          <a:p>
            <a:pPr lvl="0" algn="l"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内容要素：警示图标（可选）、中英文警示语</a:t>
            </a:r>
          </a:p>
          <a:p>
            <a:pPr lvl="0" algn="l"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材料工艺：面板：1.2mm拉丝不锈钢烤漆</a:t>
            </a:r>
          </a:p>
          <a:p>
            <a:pPr lvl="0" algn="l"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光源：不发光</a:t>
            </a:r>
          </a:p>
          <a:p>
            <a:pPr lvl="0" algn="l"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骨架：30mm×30mm×1.0mm（Q235）方钢管</a:t>
            </a:r>
          </a:p>
          <a:p>
            <a:pPr lvl="0" algn="l"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安装：挖坑填埋</a:t>
            </a:r>
          </a:p>
        </p:txBody>
      </p:sp>
      <p:sp>
        <p:nvSpPr>
          <p:cNvPr id="3" name="TextBox 37"/>
          <p:cNvSpPr txBox="1"/>
          <p:nvPr/>
        </p:nvSpPr>
        <p:spPr>
          <a:xfrm>
            <a:off x="1281430" y="1038860"/>
            <a:ext cx="24271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场地提示</a:t>
            </a:r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标牌式（小型）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444927" y="9955212"/>
            <a:ext cx="936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C</a:t>
            </a:r>
            <a:endParaRPr lang="zh-CN" altLang="en-US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508823" y="162124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系统应用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693410" y="521970"/>
            <a:ext cx="125539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人行导向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DDCF8AD-24FB-4D83-AF0F-5498029D0F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383" y="3133662"/>
            <a:ext cx="3822192" cy="2919984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87" descr="C:\Users\Administrator\Desktop\3 6.jpg"/>
          <p:cNvPicPr>
            <a:picLocks noChangeAspect="1"/>
          </p:cNvPicPr>
          <p:nvPr/>
        </p:nvPicPr>
        <p:blipFill>
          <a:blip r:embed="rId3" cstate="print"/>
          <a:srcRect r="63579" b="78712"/>
          <a:stretch>
            <a:fillRect/>
          </a:stretch>
        </p:blipFill>
        <p:spPr>
          <a:xfrm>
            <a:off x="1332360" y="1314450"/>
            <a:ext cx="6228904" cy="14399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8"/>
          <p:cNvGrpSpPr/>
          <p:nvPr/>
        </p:nvGrpSpPr>
        <p:grpSpPr>
          <a:xfrm flipH="1">
            <a:off x="-107801" y="882204"/>
            <a:ext cx="1008112" cy="4824536"/>
            <a:chOff x="6660951" y="882204"/>
            <a:chExt cx="1008112" cy="4824536"/>
          </a:xfrm>
        </p:grpSpPr>
        <p:sp>
          <p:nvSpPr>
            <p:cNvPr id="22" name="对角圆角矩形 21"/>
            <p:cNvSpPr/>
            <p:nvPr/>
          </p:nvSpPr>
          <p:spPr>
            <a:xfrm>
              <a:off x="6660951" y="882204"/>
              <a:ext cx="1008112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标识</a:t>
              </a:r>
            </a:p>
          </p:txBody>
        </p:sp>
        <p:sp>
          <p:nvSpPr>
            <p:cNvPr id="23" name="对角圆角矩形 22"/>
            <p:cNvSpPr/>
            <p:nvPr/>
          </p:nvSpPr>
          <p:spPr>
            <a:xfrm>
              <a:off x="6660951" y="1314252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车行导向</a:t>
              </a:r>
            </a:p>
          </p:txBody>
        </p:sp>
        <p:sp>
          <p:nvSpPr>
            <p:cNvPr id="24" name="对角圆角矩形 23"/>
            <p:cNvSpPr/>
            <p:nvPr/>
          </p:nvSpPr>
          <p:spPr>
            <a:xfrm flipH="1">
              <a:off x="6732959" y="16022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25" name="对角圆角矩形 24"/>
            <p:cNvSpPr/>
            <p:nvPr/>
          </p:nvSpPr>
          <p:spPr>
            <a:xfrm flipH="1">
              <a:off x="6732959" y="18903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26" name="对角圆角矩形 25"/>
            <p:cNvSpPr/>
            <p:nvPr/>
          </p:nvSpPr>
          <p:spPr>
            <a:xfrm flipH="1">
              <a:off x="6732959" y="217834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分流</a:t>
              </a:r>
            </a:p>
          </p:txBody>
        </p:sp>
        <p:sp>
          <p:nvSpPr>
            <p:cNvPr id="27" name="对角圆角矩形 26"/>
            <p:cNvSpPr/>
            <p:nvPr/>
          </p:nvSpPr>
          <p:spPr>
            <a:xfrm flipH="1">
              <a:off x="6732959" y="246638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停车位</a:t>
              </a:r>
            </a:p>
          </p:txBody>
        </p:sp>
        <p:sp>
          <p:nvSpPr>
            <p:cNvPr id="28" name="对角圆角矩形 27"/>
            <p:cNvSpPr/>
            <p:nvPr/>
          </p:nvSpPr>
          <p:spPr>
            <a:xfrm flipH="1">
              <a:off x="6732959" y="275441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29" name="对角圆角矩形 28"/>
            <p:cNvSpPr/>
            <p:nvPr/>
          </p:nvSpPr>
          <p:spPr>
            <a:xfrm>
              <a:off x="6660951" y="3186460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30" name="对角圆角矩形 29"/>
            <p:cNvSpPr/>
            <p:nvPr/>
          </p:nvSpPr>
          <p:spPr>
            <a:xfrm flipH="1">
              <a:off x="6732959" y="347449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31" name="对角圆角矩形 30"/>
            <p:cNvSpPr/>
            <p:nvPr/>
          </p:nvSpPr>
          <p:spPr>
            <a:xfrm flipH="1">
              <a:off x="6732959" y="376252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32" name="对角圆角矩形 31"/>
            <p:cNvSpPr/>
            <p:nvPr/>
          </p:nvSpPr>
          <p:spPr>
            <a:xfrm flipH="1">
              <a:off x="6732959" y="405055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33" name="对角圆角矩形 32"/>
            <p:cNvSpPr/>
            <p:nvPr/>
          </p:nvSpPr>
          <p:spPr>
            <a:xfrm flipH="1">
              <a:off x="6732959" y="433858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34" name="对角圆角矩形 33"/>
            <p:cNvSpPr/>
            <p:nvPr/>
          </p:nvSpPr>
          <p:spPr>
            <a:xfrm flipH="1">
              <a:off x="6732959" y="462662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35" name="对角圆角矩形 34"/>
            <p:cNvSpPr/>
            <p:nvPr/>
          </p:nvSpPr>
          <p:spPr>
            <a:xfrm flipH="1">
              <a:off x="6732959" y="491465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36" name="对角圆角矩形 35"/>
            <p:cNvSpPr/>
            <p:nvPr/>
          </p:nvSpPr>
          <p:spPr>
            <a:xfrm flipH="1">
              <a:off x="6732959" y="52026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37" name="对角圆角矩形 36"/>
            <p:cNvSpPr/>
            <p:nvPr/>
          </p:nvSpPr>
          <p:spPr>
            <a:xfrm flipH="1">
              <a:off x="6732959" y="54907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361494" y="2754412"/>
            <a:ext cx="5371465" cy="124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位置：建筑物或有其它可附着物周边，需设警示、提示信息的情况</a:t>
            </a:r>
          </a:p>
          <a:p>
            <a:pPr lvl="0" algn="l"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内容要素：警示图标（可选）、中英文警示语</a:t>
            </a:r>
          </a:p>
          <a:p>
            <a:pPr lvl="0" algn="l"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材料工艺：面板：1.2mm拉丝不锈钢烤漆</a:t>
            </a:r>
          </a:p>
          <a:p>
            <a:pPr lvl="0" algn="l"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光源：不发光</a:t>
            </a:r>
          </a:p>
          <a:p>
            <a:pPr lvl="0" algn="l"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安装：结构胶附墙粘接牢固</a:t>
            </a:r>
          </a:p>
        </p:txBody>
      </p:sp>
      <p:sp>
        <p:nvSpPr>
          <p:cNvPr id="8" name="TextBox 20"/>
          <p:cNvSpPr txBox="1"/>
          <p:nvPr/>
        </p:nvSpPr>
        <p:spPr>
          <a:xfrm>
            <a:off x="1281430" y="1038860"/>
            <a:ext cx="33632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场地提示</a:t>
            </a:r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立面附着式</a:t>
            </a:r>
          </a:p>
        </p:txBody>
      </p:sp>
      <p:graphicFrame>
        <p:nvGraphicFramePr>
          <p:cNvPr id="40" name="表格 39"/>
          <p:cNvGraphicFramePr>
            <a:graphicFrameLocks noGrp="1"/>
          </p:cNvGraphicFramePr>
          <p:nvPr/>
        </p:nvGraphicFramePr>
        <p:xfrm>
          <a:off x="972319" y="4626620"/>
          <a:ext cx="5688632" cy="5184570"/>
        </p:xfrm>
        <a:graphic>
          <a:graphicData uri="http://schemas.openxmlformats.org/drawingml/2006/table">
            <a:tbl>
              <a:tblPr/>
              <a:tblGrid>
                <a:gridCol w="8754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28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40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178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中文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英文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设置要求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335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禁止穿越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No Crossing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停车场与主线之间分隔带必须设置，其它禁止行人穿越道路的位置按需设置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178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员工通道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Staff Only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可设于后勤管理区入口等仅供管理员工通行的区域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335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禁止停车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No Parking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消防车通道、扑救场地必须设置，其它禁止停车的位置按需设置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178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禁止烟火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No Burning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危化车停车位、配电房必须设置，其它区域按需设置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178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禁止游泳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No Swimming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江河、湖泊、水塘等人行可达的邻水区域必须设置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78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禁止垂钓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No Fishing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可设于江河、湖泊、水塘等邻水且禁止垂钓的区域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178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小心地滑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Warning Slippery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卫生间附近地面湿滑区域必须设置，其它情况按需设置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1335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禁止入内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Off Limits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配电房、水泵房、空调机房等设备用房必须设置，其它房间按需设置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178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当心触电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Warning Electric Shock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配电室等配电、控电场所必须设置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1335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禁止攀爬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No Climbing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屋面检修爬梯、设备检修口等攀爬易产生危险的位置必须设置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6178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禁止翻越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No Crossing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高临空栏杆等翻越后果严重的位置必须设置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6178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请勿乱扔垃圾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Do Not Throw Rubbish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公共环境按需设置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51335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绕行三五步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留得芳草绿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Take Care Of Plants</a:t>
                      </a:r>
                      <a:r>
                        <a:rPr lang="en-US" sz="1000" b="0" i="0" u="none" strike="noStrike" baseline="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Beauty Remains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主要人行通道边缘的绿化带按需设置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6178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小心台阶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Mind The Step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台阶底部第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或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级立面及顶部起步前</a:t>
                      </a:r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40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cm</a:t>
                      </a:r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左右的地面</a:t>
                      </a:r>
                    </a:p>
                  </a:txBody>
                  <a:tcPr marL="36000" marR="36000" marT="618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41" name="TextBox 20"/>
          <p:cNvSpPr txBox="1"/>
          <p:nvPr/>
        </p:nvSpPr>
        <p:spPr>
          <a:xfrm>
            <a:off x="1980431" y="4338588"/>
            <a:ext cx="33632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常用场地警示提示类标准用语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7070F20-7410-4172-BDB9-8D0C65BF9D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7431" y="1422248"/>
            <a:ext cx="2749296" cy="1152144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87" descr="C:\Users\Administrator\Desktop\3 6.jpg"/>
          <p:cNvPicPr>
            <a:picLocks noChangeAspect="1"/>
          </p:cNvPicPr>
          <p:nvPr/>
        </p:nvPicPr>
        <p:blipFill>
          <a:blip r:embed="rId2" cstate="print"/>
          <a:srcRect r="63579" b="78712"/>
          <a:stretch>
            <a:fillRect/>
          </a:stretch>
        </p:blipFill>
        <p:spPr>
          <a:xfrm>
            <a:off x="-1" y="4605521"/>
            <a:ext cx="6444927" cy="39604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5508823" y="162124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系统应用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693410" y="521970"/>
            <a:ext cx="125539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人行导向</a:t>
            </a:r>
          </a:p>
        </p:txBody>
      </p:sp>
      <p:grpSp>
        <p:nvGrpSpPr>
          <p:cNvPr id="4" name="组合 18"/>
          <p:cNvGrpSpPr/>
          <p:nvPr/>
        </p:nvGrpSpPr>
        <p:grpSpPr>
          <a:xfrm>
            <a:off x="6660951" y="882204"/>
            <a:ext cx="1008112" cy="4824536"/>
            <a:chOff x="6660951" y="882204"/>
            <a:chExt cx="1008112" cy="4824536"/>
          </a:xfrm>
        </p:grpSpPr>
        <p:sp>
          <p:nvSpPr>
            <p:cNvPr id="5" name="对角圆角矩形 4"/>
            <p:cNvSpPr/>
            <p:nvPr/>
          </p:nvSpPr>
          <p:spPr>
            <a:xfrm>
              <a:off x="6660951" y="882204"/>
              <a:ext cx="1008112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标识</a:t>
              </a:r>
            </a:p>
          </p:txBody>
        </p:sp>
        <p:sp>
          <p:nvSpPr>
            <p:cNvPr id="6" name="对角圆角矩形 5"/>
            <p:cNvSpPr/>
            <p:nvPr/>
          </p:nvSpPr>
          <p:spPr>
            <a:xfrm>
              <a:off x="6660951" y="1314252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车行导向</a:t>
              </a:r>
            </a:p>
          </p:txBody>
        </p:sp>
        <p:sp>
          <p:nvSpPr>
            <p:cNvPr id="7" name="对角圆角矩形 6"/>
            <p:cNvSpPr/>
            <p:nvPr/>
          </p:nvSpPr>
          <p:spPr>
            <a:xfrm flipH="1">
              <a:off x="6732959" y="16022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8" name="对角圆角矩形 7"/>
            <p:cNvSpPr/>
            <p:nvPr/>
          </p:nvSpPr>
          <p:spPr>
            <a:xfrm flipH="1">
              <a:off x="6732959" y="18903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9" name="对角圆角矩形 8"/>
            <p:cNvSpPr/>
            <p:nvPr/>
          </p:nvSpPr>
          <p:spPr>
            <a:xfrm flipH="1">
              <a:off x="6732959" y="217834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分流</a:t>
              </a:r>
            </a:p>
          </p:txBody>
        </p:sp>
        <p:sp>
          <p:nvSpPr>
            <p:cNvPr id="10" name="对角圆角矩形 9"/>
            <p:cNvSpPr/>
            <p:nvPr/>
          </p:nvSpPr>
          <p:spPr>
            <a:xfrm flipH="1">
              <a:off x="6732959" y="246638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停车位</a:t>
              </a:r>
            </a:p>
          </p:txBody>
        </p:sp>
        <p:sp>
          <p:nvSpPr>
            <p:cNvPr id="11" name="对角圆角矩形 10"/>
            <p:cNvSpPr/>
            <p:nvPr/>
          </p:nvSpPr>
          <p:spPr>
            <a:xfrm flipH="1">
              <a:off x="6732959" y="275441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12" name="对角圆角矩形 11"/>
            <p:cNvSpPr/>
            <p:nvPr/>
          </p:nvSpPr>
          <p:spPr>
            <a:xfrm>
              <a:off x="6660951" y="3186460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13" name="对角圆角矩形 12"/>
            <p:cNvSpPr/>
            <p:nvPr/>
          </p:nvSpPr>
          <p:spPr>
            <a:xfrm flipH="1">
              <a:off x="6732959" y="347449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14" name="对角圆角矩形 13"/>
            <p:cNvSpPr/>
            <p:nvPr/>
          </p:nvSpPr>
          <p:spPr>
            <a:xfrm flipH="1">
              <a:off x="6732959" y="376252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15" name="对角圆角矩形 14"/>
            <p:cNvSpPr/>
            <p:nvPr/>
          </p:nvSpPr>
          <p:spPr>
            <a:xfrm flipH="1">
              <a:off x="6732959" y="405055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16" name="对角圆角矩形 15"/>
            <p:cNvSpPr/>
            <p:nvPr/>
          </p:nvSpPr>
          <p:spPr>
            <a:xfrm flipH="1">
              <a:off x="6732959" y="433858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17" name="对角圆角矩形 16"/>
            <p:cNvSpPr/>
            <p:nvPr/>
          </p:nvSpPr>
          <p:spPr>
            <a:xfrm flipH="1">
              <a:off x="6732959" y="462662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18" name="对角圆角矩形 17"/>
            <p:cNvSpPr/>
            <p:nvPr/>
          </p:nvSpPr>
          <p:spPr>
            <a:xfrm flipH="1">
              <a:off x="6732959" y="491465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19" name="对角圆角矩形 18"/>
            <p:cNvSpPr/>
            <p:nvPr/>
          </p:nvSpPr>
          <p:spPr>
            <a:xfrm flipH="1">
              <a:off x="6732959" y="52026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20" name="对角圆角矩形 19"/>
            <p:cNvSpPr/>
            <p:nvPr/>
          </p:nvSpPr>
          <p:spPr>
            <a:xfrm flipH="1">
              <a:off x="6732959" y="54907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pic>
        <p:nvPicPr>
          <p:cNvPr id="21" name="图片 73" descr="C:\Users\Administrator\Desktop\3 14.jpg"/>
          <p:cNvPicPr>
            <a:picLocks noChangeAspect="1"/>
          </p:cNvPicPr>
          <p:nvPr/>
        </p:nvPicPr>
        <p:blipFill>
          <a:blip r:embed="rId3" cstate="print"/>
          <a:srcRect t="29732"/>
          <a:stretch>
            <a:fillRect/>
          </a:stretch>
        </p:blipFill>
        <p:spPr>
          <a:xfrm>
            <a:off x="1332359" y="5037403"/>
            <a:ext cx="4824536" cy="30965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文本框 6"/>
          <p:cNvSpPr txBox="1"/>
          <p:nvPr/>
        </p:nvSpPr>
        <p:spPr>
          <a:xfrm>
            <a:off x="1243330" y="8637969"/>
            <a:ext cx="5201597" cy="124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位置：小心台阶，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台阶顶部距起步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40cm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左右地面</a:t>
            </a:r>
            <a:endParaRPr lang="zh-CN"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lvl="0" algn="l"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内容要素：警示图标、中英文警示语</a:t>
            </a:r>
          </a:p>
          <a:p>
            <a:pPr lvl="0" algn="l"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材料工艺：面板：1.2mm拉丝不锈钢腐蚀填色</a:t>
            </a:r>
          </a:p>
          <a:p>
            <a:pPr lvl="0" algn="l"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光源：不发光</a:t>
            </a:r>
          </a:p>
          <a:p>
            <a:pPr lvl="0" algn="l"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安装：折边10mm嵌入铺装地面，结构胶固定</a:t>
            </a:r>
          </a:p>
        </p:txBody>
      </p:sp>
      <p:pic>
        <p:nvPicPr>
          <p:cNvPr id="24" name="图片 87" descr="C:\Users\Administrator\Desktop\3 6.jpg"/>
          <p:cNvPicPr>
            <a:picLocks noChangeAspect="1"/>
          </p:cNvPicPr>
          <p:nvPr/>
        </p:nvPicPr>
        <p:blipFill>
          <a:blip r:embed="rId2" cstate="print"/>
          <a:srcRect r="63579" b="78712"/>
          <a:stretch>
            <a:fillRect/>
          </a:stretch>
        </p:blipFill>
        <p:spPr>
          <a:xfrm>
            <a:off x="-1" y="1314450"/>
            <a:ext cx="6444927" cy="1439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文本框 6"/>
          <p:cNvSpPr txBox="1"/>
          <p:nvPr/>
        </p:nvSpPr>
        <p:spPr>
          <a:xfrm>
            <a:off x="1243330" y="2754412"/>
            <a:ext cx="5201597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位置：小心台阶，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台阶底第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或第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级踏步立面</a:t>
            </a:r>
            <a:endParaRPr lang="zh-CN"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lvl="0" algn="l"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内容要素：警示图标、中英文警示语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lvl="0" algn="l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尺寸：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1000mm×100mm</a:t>
            </a:r>
            <a:endParaRPr lang="zh-CN"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lvl="0" algn="l"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材料工艺：1.2mm拉丝不锈钢腐蚀填色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lvl="0">
              <a:lnSpc>
                <a:spcPct val="150000"/>
              </a:lnSpc>
            </a:pP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</a:t>
            </a: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光源：不发光</a:t>
            </a:r>
          </a:p>
          <a:p>
            <a:pPr lvl="0">
              <a:lnSpc>
                <a:spcPct val="150000"/>
              </a:lnSpc>
            </a:pP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安装：折边10mm嵌入铺装地面，结构胶固定</a:t>
            </a:r>
            <a:endParaRPr lang="zh-CN"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8" name="TextBox 20"/>
          <p:cNvSpPr txBox="1"/>
          <p:nvPr/>
        </p:nvSpPr>
        <p:spPr>
          <a:xfrm>
            <a:off x="1281430" y="1038860"/>
            <a:ext cx="33632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场地提示</a:t>
            </a:r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地</a:t>
            </a: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面附着式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444927" y="9955212"/>
            <a:ext cx="936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C</a:t>
            </a:r>
            <a:endParaRPr lang="zh-CN" altLang="en-US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42A872F7-5A34-4D79-A0AA-BA7CD72472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462" y="1674767"/>
            <a:ext cx="5334000" cy="719328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87" descr="C:\Users\Administrator\Desktop\3 6.jpg"/>
          <p:cNvPicPr>
            <a:picLocks noChangeAspect="1"/>
          </p:cNvPicPr>
          <p:nvPr/>
        </p:nvPicPr>
        <p:blipFill>
          <a:blip r:embed="rId2" cstate="print"/>
          <a:srcRect r="63579" b="78712"/>
          <a:stretch>
            <a:fillRect/>
          </a:stretch>
        </p:blipFill>
        <p:spPr>
          <a:xfrm>
            <a:off x="1044327" y="1314450"/>
            <a:ext cx="6516936" cy="626449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74" descr="C:\Users\Administrator\Desktop\3 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8383" y="1818308"/>
            <a:ext cx="4623629" cy="244827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185" descr="C:\Users\Administrator\Desktop\3 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2951" y="4554220"/>
            <a:ext cx="5588000" cy="26822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986790" y="7722964"/>
            <a:ext cx="558800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10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位置：远离车道边缘的人行广场，或其它利于人群聚集，适宜发布路网路况、服务指南、周边景区分布等综合信息的位置</a:t>
            </a:r>
            <a:endParaRPr sz="1000" b="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sz="1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内容要素：综合信息栏、形象LOGO（可选）、营运公司名称（可选）</a:t>
            </a:r>
          </a:p>
          <a:p>
            <a:pPr indent="0">
              <a:lnSpc>
                <a:spcPct val="150000"/>
              </a:lnSpc>
            </a:pPr>
            <a:r>
              <a:rPr sz="1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材料工艺：衬板：5mm耐力板</a:t>
            </a:r>
          </a:p>
          <a:p>
            <a:pPr indent="0">
              <a:lnSpc>
                <a:spcPct val="150000"/>
              </a:lnSpc>
            </a:pPr>
            <a:r>
              <a:rPr sz="1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面板：1.2mm拉丝不锈钢烤漆</a:t>
            </a:r>
          </a:p>
          <a:p>
            <a:pPr indent="0">
              <a:lnSpc>
                <a:spcPct val="150000"/>
              </a:lnSpc>
            </a:pPr>
            <a:r>
              <a:rPr sz="1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          光源：LED光源</a:t>
            </a:r>
          </a:p>
          <a:p>
            <a:pPr indent="0">
              <a:lnSpc>
                <a:spcPct val="150000"/>
              </a:lnSpc>
            </a:pPr>
            <a:r>
              <a:rPr sz="1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          骨架：100mm×100mm×2.0mm（Q235）方钢管立柱</a:t>
            </a:r>
          </a:p>
          <a:p>
            <a:pPr indent="0">
              <a:lnSpc>
                <a:spcPct val="150000"/>
              </a:lnSpc>
            </a:pPr>
            <a:r>
              <a:rPr lang="en-US" sz="1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                    </a:t>
            </a:r>
            <a:r>
              <a:rPr sz="1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40mm×40mm×1.0mm（Q235）方钢管框架</a:t>
            </a:r>
          </a:p>
          <a:p>
            <a:pPr indent="0">
              <a:lnSpc>
                <a:spcPct val="150000"/>
              </a:lnSpc>
            </a:pPr>
            <a:r>
              <a:rPr sz="1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          底座：单脚开挖0.2mx0.2mx0.4m，骨架钢管插入后C25混凝土填埋</a:t>
            </a:r>
          </a:p>
        </p:txBody>
      </p:sp>
      <p:grpSp>
        <p:nvGrpSpPr>
          <p:cNvPr id="44" name="组合 6"/>
          <p:cNvGrpSpPr/>
          <p:nvPr/>
        </p:nvGrpSpPr>
        <p:grpSpPr>
          <a:xfrm flipH="1">
            <a:off x="-107166" y="904429"/>
            <a:ext cx="1008112" cy="4824536"/>
            <a:chOff x="6660951" y="882204"/>
            <a:chExt cx="1008112" cy="4824536"/>
          </a:xfrm>
        </p:grpSpPr>
        <p:sp>
          <p:nvSpPr>
            <p:cNvPr id="45" name="对角圆角矩形 44"/>
            <p:cNvSpPr/>
            <p:nvPr/>
          </p:nvSpPr>
          <p:spPr>
            <a:xfrm>
              <a:off x="6660951" y="882204"/>
              <a:ext cx="1008112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标识</a:t>
              </a:r>
            </a:p>
          </p:txBody>
        </p:sp>
        <p:sp>
          <p:nvSpPr>
            <p:cNvPr id="46" name="对角圆角矩形 45"/>
            <p:cNvSpPr/>
            <p:nvPr/>
          </p:nvSpPr>
          <p:spPr>
            <a:xfrm>
              <a:off x="6660951" y="1314252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车行导向</a:t>
              </a:r>
            </a:p>
          </p:txBody>
        </p:sp>
        <p:sp>
          <p:nvSpPr>
            <p:cNvPr id="47" name="对角圆角矩形 46"/>
            <p:cNvSpPr/>
            <p:nvPr/>
          </p:nvSpPr>
          <p:spPr>
            <a:xfrm flipH="1">
              <a:off x="6732959" y="16022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48" name="对角圆角矩形 47"/>
            <p:cNvSpPr/>
            <p:nvPr/>
          </p:nvSpPr>
          <p:spPr>
            <a:xfrm flipH="1">
              <a:off x="6732959" y="18903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49" name="对角圆角矩形 48"/>
            <p:cNvSpPr/>
            <p:nvPr/>
          </p:nvSpPr>
          <p:spPr>
            <a:xfrm flipH="1">
              <a:off x="6732959" y="217834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分流</a:t>
              </a:r>
            </a:p>
          </p:txBody>
        </p:sp>
        <p:sp>
          <p:nvSpPr>
            <p:cNvPr id="50" name="对角圆角矩形 49"/>
            <p:cNvSpPr/>
            <p:nvPr/>
          </p:nvSpPr>
          <p:spPr>
            <a:xfrm flipH="1">
              <a:off x="6732959" y="246638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停车位</a:t>
              </a:r>
            </a:p>
          </p:txBody>
        </p:sp>
        <p:sp>
          <p:nvSpPr>
            <p:cNvPr id="51" name="对角圆角矩形 50"/>
            <p:cNvSpPr/>
            <p:nvPr/>
          </p:nvSpPr>
          <p:spPr>
            <a:xfrm flipH="1">
              <a:off x="6732959" y="275441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52" name="对角圆角矩形 51"/>
            <p:cNvSpPr/>
            <p:nvPr/>
          </p:nvSpPr>
          <p:spPr>
            <a:xfrm>
              <a:off x="6660951" y="3186460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53" name="对角圆角矩形 52"/>
            <p:cNvSpPr/>
            <p:nvPr/>
          </p:nvSpPr>
          <p:spPr>
            <a:xfrm flipH="1">
              <a:off x="6732959" y="347449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54" name="对角圆角矩形 53"/>
            <p:cNvSpPr/>
            <p:nvPr/>
          </p:nvSpPr>
          <p:spPr>
            <a:xfrm flipH="1">
              <a:off x="6732959" y="376252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55" name="对角圆角矩形 54"/>
            <p:cNvSpPr/>
            <p:nvPr/>
          </p:nvSpPr>
          <p:spPr>
            <a:xfrm flipH="1">
              <a:off x="6732959" y="405055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56" name="对角圆角矩形 55"/>
            <p:cNvSpPr/>
            <p:nvPr/>
          </p:nvSpPr>
          <p:spPr>
            <a:xfrm flipH="1">
              <a:off x="6732959" y="433858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57" name="对角圆角矩形 56"/>
            <p:cNvSpPr/>
            <p:nvPr/>
          </p:nvSpPr>
          <p:spPr>
            <a:xfrm flipH="1">
              <a:off x="6732959" y="462662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58" name="对角圆角矩形 57"/>
            <p:cNvSpPr/>
            <p:nvPr/>
          </p:nvSpPr>
          <p:spPr>
            <a:xfrm flipH="1">
              <a:off x="6732959" y="491465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59" name="对角圆角矩形 58"/>
            <p:cNvSpPr/>
            <p:nvPr/>
          </p:nvSpPr>
          <p:spPr>
            <a:xfrm flipH="1">
              <a:off x="6732959" y="52026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60" name="对角圆角矩形 59"/>
            <p:cNvSpPr/>
            <p:nvPr/>
          </p:nvSpPr>
          <p:spPr>
            <a:xfrm flipH="1">
              <a:off x="6732959" y="54907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sp>
        <p:nvSpPr>
          <p:cNvPr id="61" name="TextBox 20"/>
          <p:cNvSpPr txBox="1"/>
          <p:nvPr/>
        </p:nvSpPr>
        <p:spPr>
          <a:xfrm>
            <a:off x="1281430" y="1038860"/>
            <a:ext cx="33632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综合信息</a:t>
            </a:r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公告栏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87" descr="C:\Users\Administrator\Desktop\3 6.jpg"/>
          <p:cNvPicPr>
            <a:picLocks noChangeAspect="1"/>
          </p:cNvPicPr>
          <p:nvPr/>
        </p:nvPicPr>
        <p:blipFill>
          <a:blip r:embed="rId2" cstate="print"/>
          <a:srcRect r="63579" b="78712"/>
          <a:stretch>
            <a:fillRect/>
          </a:stretch>
        </p:blipFill>
        <p:spPr>
          <a:xfrm>
            <a:off x="0" y="1314450"/>
            <a:ext cx="6516935" cy="626449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93" descr="C:\Users\Administrator\Desktop\05.29-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8775" y="2593340"/>
            <a:ext cx="5598160" cy="35407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007745" y="7722964"/>
            <a:ext cx="557212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位置：公共休息区等人群主要聚集、停留区域</a:t>
            </a:r>
            <a:endParaRPr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内容要素：形象LOGO、中英文名称、互动屏幕区</a:t>
            </a:r>
          </a:p>
          <a:p>
            <a:pPr indent="0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材料工艺：面板：1.2mm拉丝不锈钢烤漆</a:t>
            </a:r>
          </a:p>
          <a:p>
            <a:pPr indent="0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</a:t>
            </a:r>
            <a:r>
              <a:rPr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屏幕：按专业厂家规格</a:t>
            </a:r>
            <a:endParaRPr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骨架：60mm×60mm×1.5mm（Q235）矩形钢管支架</a:t>
            </a:r>
          </a:p>
          <a:p>
            <a:pPr indent="0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</a:t>
            </a:r>
            <a:r>
              <a:rPr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底座：预埋地螺栓</a:t>
            </a:r>
            <a:endParaRPr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438015" y="3085465"/>
            <a:ext cx="1017270" cy="2091690"/>
          </a:xfrm>
          <a:prstGeom prst="rect">
            <a:avLst/>
          </a:prstGeom>
          <a:solidFill>
            <a:srgbClr val="EFEFEF"/>
          </a:solidFill>
        </p:spPr>
        <p:txBody>
          <a:bodyPr wrap="square" rtlCol="0">
            <a:spAutoFit/>
          </a:bodyPr>
          <a:lstStyle/>
          <a:p>
            <a:r>
              <a: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内容丝</a:t>
            </a:r>
            <a:r>
              <a:rPr sz="100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印</a:t>
            </a:r>
            <a:br>
              <a: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100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100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电子显示屏</a:t>
            </a:r>
          </a:p>
          <a:p>
            <a:endParaRPr lang="zh-CN" altLang="en-US" sz="100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100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100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100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100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100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不锈钢焊接成型烤漆</a:t>
            </a:r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LOGO</a:t>
            </a:r>
            <a:r>
              <a: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丝印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341432" y="5800724"/>
            <a:ext cx="5040560" cy="400110"/>
          </a:xfrm>
          <a:prstGeom prst="rect">
            <a:avLst/>
          </a:prstGeom>
          <a:solidFill>
            <a:srgbClr val="EFEFEF"/>
          </a:solidFill>
        </p:spPr>
        <p:txBody>
          <a:bodyPr wrap="square" rtlCol="0">
            <a:spAutoFit/>
          </a:bodyPr>
          <a:lstStyle/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</a:t>
            </a:r>
            <a:r>
              <a: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正视图                                                              侧视图</a:t>
            </a:r>
          </a:p>
        </p:txBody>
      </p:sp>
      <p:sp>
        <p:nvSpPr>
          <p:cNvPr id="28" name="TextBox 20"/>
          <p:cNvSpPr txBox="1"/>
          <p:nvPr/>
        </p:nvSpPr>
        <p:spPr>
          <a:xfrm>
            <a:off x="1281430" y="1038860"/>
            <a:ext cx="33632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综合信息</a:t>
            </a:r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多媒体互动屏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  <p:grpSp>
        <p:nvGrpSpPr>
          <p:cNvPr id="30" name="组合 18"/>
          <p:cNvGrpSpPr/>
          <p:nvPr/>
        </p:nvGrpSpPr>
        <p:grpSpPr>
          <a:xfrm>
            <a:off x="6660951" y="882204"/>
            <a:ext cx="1008112" cy="4824536"/>
            <a:chOff x="6660951" y="882204"/>
            <a:chExt cx="1008112" cy="4824536"/>
          </a:xfrm>
        </p:grpSpPr>
        <p:sp>
          <p:nvSpPr>
            <p:cNvPr id="31" name="对角圆角矩形 30"/>
            <p:cNvSpPr/>
            <p:nvPr/>
          </p:nvSpPr>
          <p:spPr>
            <a:xfrm>
              <a:off x="6660951" y="882204"/>
              <a:ext cx="1008112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标识</a:t>
              </a:r>
            </a:p>
          </p:txBody>
        </p:sp>
        <p:sp>
          <p:nvSpPr>
            <p:cNvPr id="32" name="对角圆角矩形 31"/>
            <p:cNvSpPr/>
            <p:nvPr/>
          </p:nvSpPr>
          <p:spPr>
            <a:xfrm>
              <a:off x="6660951" y="1314252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车行导向</a:t>
              </a:r>
            </a:p>
          </p:txBody>
        </p:sp>
        <p:sp>
          <p:nvSpPr>
            <p:cNvPr id="33" name="对角圆角矩形 32"/>
            <p:cNvSpPr/>
            <p:nvPr/>
          </p:nvSpPr>
          <p:spPr>
            <a:xfrm flipH="1">
              <a:off x="6732959" y="16022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34" name="对角圆角矩形 33"/>
            <p:cNvSpPr/>
            <p:nvPr/>
          </p:nvSpPr>
          <p:spPr>
            <a:xfrm flipH="1">
              <a:off x="6732959" y="18903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35" name="对角圆角矩形 34"/>
            <p:cNvSpPr/>
            <p:nvPr/>
          </p:nvSpPr>
          <p:spPr>
            <a:xfrm flipH="1">
              <a:off x="6732959" y="217834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分流</a:t>
              </a:r>
            </a:p>
          </p:txBody>
        </p:sp>
        <p:sp>
          <p:nvSpPr>
            <p:cNvPr id="36" name="对角圆角矩形 35"/>
            <p:cNvSpPr/>
            <p:nvPr/>
          </p:nvSpPr>
          <p:spPr>
            <a:xfrm flipH="1">
              <a:off x="6732959" y="246638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停车位</a:t>
              </a:r>
            </a:p>
          </p:txBody>
        </p:sp>
        <p:sp>
          <p:nvSpPr>
            <p:cNvPr id="37" name="对角圆角矩形 36"/>
            <p:cNvSpPr/>
            <p:nvPr/>
          </p:nvSpPr>
          <p:spPr>
            <a:xfrm flipH="1">
              <a:off x="6732959" y="275441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42" name="对角圆角矩形 41"/>
            <p:cNvSpPr/>
            <p:nvPr/>
          </p:nvSpPr>
          <p:spPr>
            <a:xfrm>
              <a:off x="6660951" y="3186460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43" name="对角圆角矩形 42"/>
            <p:cNvSpPr/>
            <p:nvPr/>
          </p:nvSpPr>
          <p:spPr>
            <a:xfrm flipH="1">
              <a:off x="6732959" y="347449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44" name="对角圆角矩形 43"/>
            <p:cNvSpPr/>
            <p:nvPr/>
          </p:nvSpPr>
          <p:spPr>
            <a:xfrm flipH="1">
              <a:off x="6732959" y="376252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45" name="对角圆角矩形 44"/>
            <p:cNvSpPr/>
            <p:nvPr/>
          </p:nvSpPr>
          <p:spPr>
            <a:xfrm flipH="1">
              <a:off x="6732959" y="405055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46" name="对角圆角矩形 45"/>
            <p:cNvSpPr/>
            <p:nvPr/>
          </p:nvSpPr>
          <p:spPr>
            <a:xfrm flipH="1">
              <a:off x="6732959" y="433858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47" name="对角圆角矩形 46"/>
            <p:cNvSpPr/>
            <p:nvPr/>
          </p:nvSpPr>
          <p:spPr>
            <a:xfrm flipH="1">
              <a:off x="6732959" y="462662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48" name="对角圆角矩形 47"/>
            <p:cNvSpPr/>
            <p:nvPr/>
          </p:nvSpPr>
          <p:spPr>
            <a:xfrm flipH="1">
              <a:off x="6732959" y="491465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49" name="对角圆角矩形 48"/>
            <p:cNvSpPr/>
            <p:nvPr/>
          </p:nvSpPr>
          <p:spPr>
            <a:xfrm flipH="1">
              <a:off x="6732959" y="52026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50" name="对角圆角矩形 49"/>
            <p:cNvSpPr/>
            <p:nvPr/>
          </p:nvSpPr>
          <p:spPr>
            <a:xfrm flipH="1">
              <a:off x="6732959" y="54907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5508823" y="162124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系统应用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5693410" y="521970"/>
            <a:ext cx="125539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人行导向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444927" y="9955212"/>
            <a:ext cx="936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C</a:t>
            </a:r>
            <a:endParaRPr lang="zh-CN" altLang="en-US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87" descr="C:\Users\Administrator\Desktop\3 6.jpg"/>
          <p:cNvPicPr>
            <a:picLocks noChangeAspect="1"/>
          </p:cNvPicPr>
          <p:nvPr/>
        </p:nvPicPr>
        <p:blipFill>
          <a:blip r:embed="rId2" cstate="print"/>
          <a:srcRect r="63579" b="78712"/>
          <a:stretch>
            <a:fillRect/>
          </a:stretch>
        </p:blipFill>
        <p:spPr>
          <a:xfrm>
            <a:off x="1044327" y="1314450"/>
            <a:ext cx="6516936" cy="61924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文本框 17"/>
          <p:cNvSpPr txBox="1"/>
          <p:nvPr/>
        </p:nvSpPr>
        <p:spPr>
          <a:xfrm>
            <a:off x="1044327" y="7722964"/>
            <a:ext cx="5226298" cy="2168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10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位置：建筑主要人行入口或楼层主要人行入口综合指向</a:t>
            </a:r>
            <a:endParaRPr sz="1000" b="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sz="1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内容要素：形象LOGO（可选）、楼层（可选）、营运公司名称（可选）、楼层平面图、主要功能图标及中英文名称、各细部功能图标及中英文名称、指向箭头</a:t>
            </a:r>
          </a:p>
          <a:p>
            <a:pPr indent="0">
              <a:lnSpc>
                <a:spcPct val="150000"/>
              </a:lnSpc>
            </a:pPr>
            <a:r>
              <a:rPr sz="1000" b="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内容组织：卫生间、服务楼等主要功能信息尺度应放大，子功能信息宜分类设置</a:t>
            </a:r>
            <a:endParaRPr sz="1000" b="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</a:pPr>
            <a:r>
              <a:rPr sz="1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材料工艺：衬板：5mm乳白亚克力板材</a:t>
            </a:r>
          </a:p>
          <a:p>
            <a:pPr indent="0">
              <a:lnSpc>
                <a:spcPct val="150000"/>
              </a:lnSpc>
            </a:pPr>
            <a:r>
              <a:rPr sz="1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          面板：1.2mm拉丝不锈钢烤漆，局部模块式，可替换，宜预留可扩展信息位</a:t>
            </a:r>
          </a:p>
          <a:p>
            <a:pPr indent="0">
              <a:lnSpc>
                <a:spcPct val="150000"/>
              </a:lnSpc>
            </a:pPr>
            <a:r>
              <a:rPr sz="1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          光源：LED光源</a:t>
            </a:r>
          </a:p>
          <a:p>
            <a:pPr indent="0">
              <a:lnSpc>
                <a:spcPct val="150000"/>
              </a:lnSpc>
            </a:pPr>
            <a:r>
              <a:rPr sz="1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          骨架：30 mm×30mm×1.0mm（Q235）方钢管框架</a:t>
            </a:r>
          </a:p>
          <a:p>
            <a:pPr indent="0">
              <a:lnSpc>
                <a:spcPct val="150000"/>
              </a:lnSpc>
            </a:pPr>
            <a:r>
              <a:rPr sz="1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          底座：1.2mm拉丝不锈钢烤漆</a:t>
            </a:r>
          </a:p>
        </p:txBody>
      </p:sp>
      <p:sp>
        <p:nvSpPr>
          <p:cNvPr id="43" name="TextBox 20"/>
          <p:cNvSpPr txBox="1"/>
          <p:nvPr/>
        </p:nvSpPr>
        <p:spPr>
          <a:xfrm>
            <a:off x="1281430" y="1038860"/>
            <a:ext cx="33632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室内指向</a:t>
            </a:r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综合导向牌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  <p:grpSp>
        <p:nvGrpSpPr>
          <p:cNvPr id="44" name="组合 18"/>
          <p:cNvGrpSpPr/>
          <p:nvPr/>
        </p:nvGrpSpPr>
        <p:grpSpPr>
          <a:xfrm flipH="1">
            <a:off x="-107801" y="882204"/>
            <a:ext cx="1008112" cy="4824536"/>
            <a:chOff x="6660951" y="882204"/>
            <a:chExt cx="1008112" cy="4824536"/>
          </a:xfrm>
        </p:grpSpPr>
        <p:sp>
          <p:nvSpPr>
            <p:cNvPr id="45" name="对角圆角矩形 44"/>
            <p:cNvSpPr/>
            <p:nvPr/>
          </p:nvSpPr>
          <p:spPr>
            <a:xfrm>
              <a:off x="6660951" y="882204"/>
              <a:ext cx="1008112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标识</a:t>
              </a:r>
            </a:p>
          </p:txBody>
        </p:sp>
        <p:sp>
          <p:nvSpPr>
            <p:cNvPr id="46" name="对角圆角矩形 45"/>
            <p:cNvSpPr/>
            <p:nvPr/>
          </p:nvSpPr>
          <p:spPr>
            <a:xfrm>
              <a:off x="6660951" y="1314252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车行导向</a:t>
              </a:r>
            </a:p>
          </p:txBody>
        </p:sp>
        <p:sp>
          <p:nvSpPr>
            <p:cNvPr id="47" name="对角圆角矩形 46"/>
            <p:cNvSpPr/>
            <p:nvPr/>
          </p:nvSpPr>
          <p:spPr>
            <a:xfrm flipH="1">
              <a:off x="6732959" y="16022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48" name="对角圆角矩形 47"/>
            <p:cNvSpPr/>
            <p:nvPr/>
          </p:nvSpPr>
          <p:spPr>
            <a:xfrm flipH="1">
              <a:off x="6732959" y="18903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49" name="对角圆角矩形 48"/>
            <p:cNvSpPr/>
            <p:nvPr/>
          </p:nvSpPr>
          <p:spPr>
            <a:xfrm flipH="1">
              <a:off x="6732959" y="217834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分流</a:t>
              </a:r>
            </a:p>
          </p:txBody>
        </p:sp>
        <p:sp>
          <p:nvSpPr>
            <p:cNvPr id="50" name="对角圆角矩形 49"/>
            <p:cNvSpPr/>
            <p:nvPr/>
          </p:nvSpPr>
          <p:spPr>
            <a:xfrm flipH="1">
              <a:off x="6732959" y="246638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停车位</a:t>
              </a:r>
            </a:p>
          </p:txBody>
        </p:sp>
        <p:sp>
          <p:nvSpPr>
            <p:cNvPr id="51" name="对角圆角矩形 50"/>
            <p:cNvSpPr/>
            <p:nvPr/>
          </p:nvSpPr>
          <p:spPr>
            <a:xfrm flipH="1">
              <a:off x="6732959" y="275441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52" name="对角圆角矩形 51"/>
            <p:cNvSpPr/>
            <p:nvPr/>
          </p:nvSpPr>
          <p:spPr>
            <a:xfrm>
              <a:off x="6660951" y="3186460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53" name="对角圆角矩形 52"/>
            <p:cNvSpPr/>
            <p:nvPr/>
          </p:nvSpPr>
          <p:spPr>
            <a:xfrm flipH="1">
              <a:off x="6732959" y="347449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54" name="对角圆角矩形 53"/>
            <p:cNvSpPr/>
            <p:nvPr/>
          </p:nvSpPr>
          <p:spPr>
            <a:xfrm flipH="1">
              <a:off x="6732959" y="376252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55" name="对角圆角矩形 54"/>
            <p:cNvSpPr/>
            <p:nvPr/>
          </p:nvSpPr>
          <p:spPr>
            <a:xfrm flipH="1">
              <a:off x="6732959" y="405055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56" name="对角圆角矩形 55"/>
            <p:cNvSpPr/>
            <p:nvPr/>
          </p:nvSpPr>
          <p:spPr>
            <a:xfrm flipH="1">
              <a:off x="6732959" y="433858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57" name="对角圆角矩形 56"/>
            <p:cNvSpPr/>
            <p:nvPr/>
          </p:nvSpPr>
          <p:spPr>
            <a:xfrm flipH="1">
              <a:off x="6732959" y="462662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58" name="对角圆角矩形 57"/>
            <p:cNvSpPr/>
            <p:nvPr/>
          </p:nvSpPr>
          <p:spPr>
            <a:xfrm flipH="1">
              <a:off x="6732959" y="491465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59" name="对角圆角矩形 58"/>
            <p:cNvSpPr/>
            <p:nvPr/>
          </p:nvSpPr>
          <p:spPr>
            <a:xfrm flipH="1">
              <a:off x="6732959" y="52026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60" name="对角圆角矩形 59"/>
            <p:cNvSpPr/>
            <p:nvPr/>
          </p:nvSpPr>
          <p:spPr>
            <a:xfrm flipH="1">
              <a:off x="6732959" y="54907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9F8F707A-A20A-4ED5-BE24-B57A719D49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159" y="2106340"/>
            <a:ext cx="4504944" cy="4779264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87" descr="C:\Users\Administrator\Desktop\3 6.jpg"/>
          <p:cNvPicPr>
            <a:picLocks noChangeAspect="1"/>
          </p:cNvPicPr>
          <p:nvPr/>
        </p:nvPicPr>
        <p:blipFill>
          <a:blip r:embed="rId2" cstate="print"/>
          <a:srcRect r="63579" b="78712"/>
          <a:stretch>
            <a:fillRect/>
          </a:stretch>
        </p:blipFill>
        <p:spPr>
          <a:xfrm>
            <a:off x="0" y="5562724"/>
            <a:ext cx="6516936" cy="19442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" name="图片 87" descr="C:\Users\Administrator\Desktop\3 6.jpg"/>
          <p:cNvPicPr>
            <a:picLocks noChangeAspect="1"/>
          </p:cNvPicPr>
          <p:nvPr/>
        </p:nvPicPr>
        <p:blipFill>
          <a:blip r:embed="rId2" cstate="print"/>
          <a:srcRect r="63579" b="78712"/>
          <a:stretch>
            <a:fillRect/>
          </a:stretch>
        </p:blipFill>
        <p:spPr>
          <a:xfrm>
            <a:off x="0" y="1314252"/>
            <a:ext cx="6516936" cy="201622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77" descr="C:\Users\Administrator\Desktop\3 18.jpg"/>
          <p:cNvPicPr>
            <a:picLocks noChangeAspect="1"/>
          </p:cNvPicPr>
          <p:nvPr/>
        </p:nvPicPr>
        <p:blipFill>
          <a:blip r:embed="rId3" cstate="print"/>
          <a:srcRect l="4369" r="6197"/>
          <a:stretch>
            <a:fillRect/>
          </a:stretch>
        </p:blipFill>
        <p:spPr>
          <a:xfrm>
            <a:off x="828303" y="1458268"/>
            <a:ext cx="5544696" cy="179139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1116335" y="3365316"/>
            <a:ext cx="5400600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位置：主要通道上方</a:t>
            </a:r>
          </a:p>
          <a:p>
            <a:pPr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内容要素：主要功能图标及中英文名称、指向箭头</a:t>
            </a:r>
          </a:p>
          <a:p>
            <a:pPr>
              <a:lnSpc>
                <a:spcPct val="150000"/>
              </a:lnSpc>
            </a:pP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材料工艺：衬板：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5mm</a:t>
            </a: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乳白亚克力板材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</a:t>
            </a: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面板：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2.0mm</a:t>
            </a: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拉丝不锈钢烤漆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</a:t>
            </a: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光源：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LED</a:t>
            </a: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光源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</a:t>
            </a: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安装：丝杆吊装，</a:t>
            </a:r>
            <a:r>
              <a: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套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Φ19mm×0.7mm</a:t>
            </a:r>
            <a:r>
              <a:rPr 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不锈钢烤漆圆管</a:t>
            </a:r>
            <a:endParaRPr lang="zh-CN" sz="1000" b="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88086" y="7578948"/>
            <a:ext cx="5256842" cy="124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位置：不便设置悬挂式指向信息，且方便墙面或其它立面附着时</a:t>
            </a:r>
            <a:endParaRPr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内容要素：主要功能图标及中英文名称、指向箭头</a:t>
            </a:r>
            <a:endParaRPr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材料工艺：面板：1.2mm拉丝不锈钢烤漆</a:t>
            </a:r>
          </a:p>
          <a:p>
            <a:pPr indent="0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</a:t>
            </a:r>
            <a:r>
              <a:rPr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光源：不发光</a:t>
            </a:r>
            <a:endParaRPr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</a:t>
            </a:r>
            <a:r>
              <a:rPr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安装：结构胶附墙粘接牢固</a:t>
            </a:r>
            <a:endParaRPr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508823" y="162124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系统应用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693410" y="521970"/>
            <a:ext cx="125539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人行导向</a:t>
            </a:r>
          </a:p>
        </p:txBody>
      </p:sp>
      <p:grpSp>
        <p:nvGrpSpPr>
          <p:cNvPr id="40" name="组合 18"/>
          <p:cNvGrpSpPr/>
          <p:nvPr/>
        </p:nvGrpSpPr>
        <p:grpSpPr>
          <a:xfrm>
            <a:off x="6660951" y="882204"/>
            <a:ext cx="1008112" cy="4824536"/>
            <a:chOff x="6660951" y="882204"/>
            <a:chExt cx="1008112" cy="4824536"/>
          </a:xfrm>
        </p:grpSpPr>
        <p:sp>
          <p:nvSpPr>
            <p:cNvPr id="41" name="对角圆角矩形 40"/>
            <p:cNvSpPr/>
            <p:nvPr/>
          </p:nvSpPr>
          <p:spPr>
            <a:xfrm>
              <a:off x="6660951" y="882204"/>
              <a:ext cx="1008112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标识</a:t>
              </a:r>
            </a:p>
          </p:txBody>
        </p:sp>
        <p:sp>
          <p:nvSpPr>
            <p:cNvPr id="42" name="对角圆角矩形 41"/>
            <p:cNvSpPr/>
            <p:nvPr/>
          </p:nvSpPr>
          <p:spPr>
            <a:xfrm>
              <a:off x="6660951" y="1314252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车行导向</a:t>
              </a:r>
            </a:p>
          </p:txBody>
        </p:sp>
        <p:sp>
          <p:nvSpPr>
            <p:cNvPr id="43" name="对角圆角矩形 42"/>
            <p:cNvSpPr/>
            <p:nvPr/>
          </p:nvSpPr>
          <p:spPr>
            <a:xfrm flipH="1">
              <a:off x="6732959" y="16022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44" name="对角圆角矩形 43"/>
            <p:cNvSpPr/>
            <p:nvPr/>
          </p:nvSpPr>
          <p:spPr>
            <a:xfrm flipH="1">
              <a:off x="6732959" y="18903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45" name="对角圆角矩形 44"/>
            <p:cNvSpPr/>
            <p:nvPr/>
          </p:nvSpPr>
          <p:spPr>
            <a:xfrm flipH="1">
              <a:off x="6732959" y="217834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分流</a:t>
              </a:r>
            </a:p>
          </p:txBody>
        </p:sp>
        <p:sp>
          <p:nvSpPr>
            <p:cNvPr id="46" name="对角圆角矩形 45"/>
            <p:cNvSpPr/>
            <p:nvPr/>
          </p:nvSpPr>
          <p:spPr>
            <a:xfrm flipH="1">
              <a:off x="6732959" y="246638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停车位</a:t>
              </a:r>
            </a:p>
          </p:txBody>
        </p:sp>
        <p:sp>
          <p:nvSpPr>
            <p:cNvPr id="47" name="对角圆角矩形 46"/>
            <p:cNvSpPr/>
            <p:nvPr/>
          </p:nvSpPr>
          <p:spPr>
            <a:xfrm flipH="1">
              <a:off x="6732959" y="275441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48" name="对角圆角矩形 47"/>
            <p:cNvSpPr/>
            <p:nvPr/>
          </p:nvSpPr>
          <p:spPr>
            <a:xfrm>
              <a:off x="6660951" y="3186460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49" name="对角圆角矩形 48"/>
            <p:cNvSpPr/>
            <p:nvPr/>
          </p:nvSpPr>
          <p:spPr>
            <a:xfrm flipH="1">
              <a:off x="6732959" y="347449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50" name="对角圆角矩形 49"/>
            <p:cNvSpPr/>
            <p:nvPr/>
          </p:nvSpPr>
          <p:spPr>
            <a:xfrm flipH="1">
              <a:off x="6732959" y="376252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51" name="对角圆角矩形 50"/>
            <p:cNvSpPr/>
            <p:nvPr/>
          </p:nvSpPr>
          <p:spPr>
            <a:xfrm flipH="1">
              <a:off x="6732959" y="405055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52" name="对角圆角矩形 51"/>
            <p:cNvSpPr/>
            <p:nvPr/>
          </p:nvSpPr>
          <p:spPr>
            <a:xfrm flipH="1">
              <a:off x="6732959" y="433858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53" name="对角圆角矩形 52"/>
            <p:cNvSpPr/>
            <p:nvPr/>
          </p:nvSpPr>
          <p:spPr>
            <a:xfrm flipH="1">
              <a:off x="6732959" y="462662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54" name="对角圆角矩形 53"/>
            <p:cNvSpPr/>
            <p:nvPr/>
          </p:nvSpPr>
          <p:spPr>
            <a:xfrm flipH="1">
              <a:off x="6732959" y="491465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55" name="对角圆角矩形 54"/>
            <p:cNvSpPr/>
            <p:nvPr/>
          </p:nvSpPr>
          <p:spPr>
            <a:xfrm flipH="1">
              <a:off x="6732959" y="52026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56" name="对角圆角矩形 55"/>
            <p:cNvSpPr/>
            <p:nvPr/>
          </p:nvSpPr>
          <p:spPr>
            <a:xfrm flipH="1">
              <a:off x="6732959" y="54907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sp>
        <p:nvSpPr>
          <p:cNvPr id="60" name="TextBox 20"/>
          <p:cNvSpPr txBox="1"/>
          <p:nvPr/>
        </p:nvSpPr>
        <p:spPr>
          <a:xfrm>
            <a:off x="1281430" y="1038860"/>
            <a:ext cx="33632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室内指向</a:t>
            </a:r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悬挂式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  <p:sp>
        <p:nvSpPr>
          <p:cNvPr id="61" name="TextBox 20"/>
          <p:cNvSpPr txBox="1"/>
          <p:nvPr/>
        </p:nvSpPr>
        <p:spPr>
          <a:xfrm>
            <a:off x="1281430" y="5274692"/>
            <a:ext cx="33632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室内指向</a:t>
            </a:r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墙面附着式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444927" y="9955212"/>
            <a:ext cx="936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C</a:t>
            </a:r>
            <a:endParaRPr lang="zh-CN" altLang="en-US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19F8D07-AA01-47B1-B64A-7B1E09414E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5939" y="5700212"/>
            <a:ext cx="3185058" cy="1669240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8"/>
          <p:cNvGrpSpPr/>
          <p:nvPr/>
        </p:nvGrpSpPr>
        <p:grpSpPr>
          <a:xfrm flipH="1">
            <a:off x="-107801" y="882204"/>
            <a:ext cx="1008112" cy="4824536"/>
            <a:chOff x="6660951" y="882204"/>
            <a:chExt cx="1008112" cy="4824536"/>
          </a:xfrm>
        </p:grpSpPr>
        <p:sp>
          <p:nvSpPr>
            <p:cNvPr id="3" name="对角圆角矩形 2"/>
            <p:cNvSpPr/>
            <p:nvPr/>
          </p:nvSpPr>
          <p:spPr>
            <a:xfrm>
              <a:off x="6660951" y="882204"/>
              <a:ext cx="1008112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标识</a:t>
              </a:r>
            </a:p>
          </p:txBody>
        </p:sp>
        <p:sp>
          <p:nvSpPr>
            <p:cNvPr id="4" name="对角圆角矩形 3"/>
            <p:cNvSpPr/>
            <p:nvPr/>
          </p:nvSpPr>
          <p:spPr>
            <a:xfrm>
              <a:off x="6660951" y="1314252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车行导向</a:t>
              </a:r>
            </a:p>
          </p:txBody>
        </p:sp>
        <p:sp>
          <p:nvSpPr>
            <p:cNvPr id="5" name="对角圆角矩形 4"/>
            <p:cNvSpPr/>
            <p:nvPr/>
          </p:nvSpPr>
          <p:spPr>
            <a:xfrm flipH="1">
              <a:off x="6732959" y="16022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6" name="对角圆角矩形 5"/>
            <p:cNvSpPr/>
            <p:nvPr/>
          </p:nvSpPr>
          <p:spPr>
            <a:xfrm flipH="1">
              <a:off x="6732959" y="18903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7" name="对角圆角矩形 6"/>
            <p:cNvSpPr/>
            <p:nvPr/>
          </p:nvSpPr>
          <p:spPr>
            <a:xfrm flipH="1">
              <a:off x="6732959" y="217834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分流</a:t>
              </a:r>
            </a:p>
          </p:txBody>
        </p:sp>
        <p:sp>
          <p:nvSpPr>
            <p:cNvPr id="8" name="对角圆角矩形 7"/>
            <p:cNvSpPr/>
            <p:nvPr/>
          </p:nvSpPr>
          <p:spPr>
            <a:xfrm flipH="1">
              <a:off x="6732959" y="246638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停车位</a:t>
              </a:r>
            </a:p>
          </p:txBody>
        </p:sp>
        <p:sp>
          <p:nvSpPr>
            <p:cNvPr id="9" name="对角圆角矩形 8"/>
            <p:cNvSpPr/>
            <p:nvPr/>
          </p:nvSpPr>
          <p:spPr>
            <a:xfrm flipH="1">
              <a:off x="6732959" y="275441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10" name="对角圆角矩形 9"/>
            <p:cNvSpPr/>
            <p:nvPr/>
          </p:nvSpPr>
          <p:spPr>
            <a:xfrm>
              <a:off x="6660951" y="3186460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11" name="对角圆角矩形 10"/>
            <p:cNvSpPr/>
            <p:nvPr/>
          </p:nvSpPr>
          <p:spPr>
            <a:xfrm flipH="1">
              <a:off x="6732959" y="347449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12" name="对角圆角矩形 11"/>
            <p:cNvSpPr/>
            <p:nvPr/>
          </p:nvSpPr>
          <p:spPr>
            <a:xfrm flipH="1">
              <a:off x="6732959" y="376252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13" name="对角圆角矩形 12"/>
            <p:cNvSpPr/>
            <p:nvPr/>
          </p:nvSpPr>
          <p:spPr>
            <a:xfrm flipH="1">
              <a:off x="6732959" y="405055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14" name="对角圆角矩形 13"/>
            <p:cNvSpPr/>
            <p:nvPr/>
          </p:nvSpPr>
          <p:spPr>
            <a:xfrm flipH="1">
              <a:off x="6732959" y="433858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15" name="对角圆角矩形 14"/>
            <p:cNvSpPr/>
            <p:nvPr/>
          </p:nvSpPr>
          <p:spPr>
            <a:xfrm flipH="1">
              <a:off x="6732959" y="462662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16" name="对角圆角矩形 15"/>
            <p:cNvSpPr/>
            <p:nvPr/>
          </p:nvSpPr>
          <p:spPr>
            <a:xfrm flipH="1">
              <a:off x="6732959" y="491465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17" name="对角圆角矩形 16"/>
            <p:cNvSpPr/>
            <p:nvPr/>
          </p:nvSpPr>
          <p:spPr>
            <a:xfrm flipH="1">
              <a:off x="6732959" y="52026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18" name="对角圆角矩形 17"/>
            <p:cNvSpPr/>
            <p:nvPr/>
          </p:nvSpPr>
          <p:spPr>
            <a:xfrm flipH="1">
              <a:off x="6732959" y="54907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pic>
        <p:nvPicPr>
          <p:cNvPr id="19" name="图片 87" descr="C:\Users\Administrator\Desktop\3 6.jpg"/>
          <p:cNvPicPr>
            <a:picLocks noChangeAspect="1"/>
          </p:cNvPicPr>
          <p:nvPr/>
        </p:nvPicPr>
        <p:blipFill>
          <a:blip r:embed="rId2" cstate="print"/>
          <a:srcRect r="63579" b="78712"/>
          <a:stretch>
            <a:fillRect/>
          </a:stretch>
        </p:blipFill>
        <p:spPr>
          <a:xfrm>
            <a:off x="1044327" y="1746300"/>
            <a:ext cx="6516936" cy="532859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TextBox 20"/>
          <p:cNvSpPr txBox="1"/>
          <p:nvPr/>
        </p:nvSpPr>
        <p:spPr>
          <a:xfrm>
            <a:off x="1281430" y="1314252"/>
            <a:ext cx="33632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室内指向</a:t>
            </a:r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地面附着式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116335" y="7238940"/>
            <a:ext cx="5328592" cy="1246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位置：主要指向信息间距大于设计视距导致导向信息不连续时，作为辅助导向加密</a:t>
            </a:r>
          </a:p>
          <a:p>
            <a:pPr>
              <a:lnSpc>
                <a:spcPct val="150000"/>
              </a:lnSpc>
            </a:pP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内容要素：主要功能图标及中英文名称、形状为指向箭头</a:t>
            </a:r>
          </a:p>
          <a:p>
            <a:pPr>
              <a:lnSpc>
                <a:spcPct val="150000"/>
              </a:lnSpc>
            </a:pP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材料工艺：材质：车身贴打印</a:t>
            </a:r>
          </a:p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</a:t>
            </a: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光源：不发光</a:t>
            </a:r>
          </a:p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</a:t>
            </a: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安装：自带粘胶与地面粘牢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DFFCB0CB-A879-42AC-BE89-220BCD4E2D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0575" y="3186460"/>
            <a:ext cx="2420112" cy="2474976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8"/>
          <p:cNvGrpSpPr/>
          <p:nvPr/>
        </p:nvGrpSpPr>
        <p:grpSpPr>
          <a:xfrm>
            <a:off x="6660951" y="882204"/>
            <a:ext cx="1008112" cy="4824536"/>
            <a:chOff x="6660951" y="882204"/>
            <a:chExt cx="1008112" cy="4824536"/>
          </a:xfrm>
        </p:grpSpPr>
        <p:sp>
          <p:nvSpPr>
            <p:cNvPr id="3" name="对角圆角矩形 2"/>
            <p:cNvSpPr/>
            <p:nvPr/>
          </p:nvSpPr>
          <p:spPr>
            <a:xfrm>
              <a:off x="6660951" y="882204"/>
              <a:ext cx="1008112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标识</a:t>
              </a:r>
            </a:p>
          </p:txBody>
        </p:sp>
        <p:sp>
          <p:nvSpPr>
            <p:cNvPr id="4" name="对角圆角矩形 3"/>
            <p:cNvSpPr/>
            <p:nvPr/>
          </p:nvSpPr>
          <p:spPr>
            <a:xfrm>
              <a:off x="6660951" y="1314252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车行导向</a:t>
              </a:r>
            </a:p>
          </p:txBody>
        </p:sp>
        <p:sp>
          <p:nvSpPr>
            <p:cNvPr id="5" name="对角圆角矩形 4"/>
            <p:cNvSpPr/>
            <p:nvPr/>
          </p:nvSpPr>
          <p:spPr>
            <a:xfrm flipH="1">
              <a:off x="6732959" y="16022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6" name="对角圆角矩形 5"/>
            <p:cNvSpPr/>
            <p:nvPr/>
          </p:nvSpPr>
          <p:spPr>
            <a:xfrm flipH="1">
              <a:off x="6732959" y="18903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7" name="对角圆角矩形 6"/>
            <p:cNvSpPr/>
            <p:nvPr/>
          </p:nvSpPr>
          <p:spPr>
            <a:xfrm flipH="1">
              <a:off x="6732959" y="217834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分流</a:t>
              </a:r>
            </a:p>
          </p:txBody>
        </p:sp>
        <p:sp>
          <p:nvSpPr>
            <p:cNvPr id="8" name="对角圆角矩形 7"/>
            <p:cNvSpPr/>
            <p:nvPr/>
          </p:nvSpPr>
          <p:spPr>
            <a:xfrm flipH="1">
              <a:off x="6732959" y="246638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停车位</a:t>
              </a:r>
            </a:p>
          </p:txBody>
        </p:sp>
        <p:sp>
          <p:nvSpPr>
            <p:cNvPr id="9" name="对角圆角矩形 8"/>
            <p:cNvSpPr/>
            <p:nvPr/>
          </p:nvSpPr>
          <p:spPr>
            <a:xfrm flipH="1">
              <a:off x="6732959" y="275441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10" name="对角圆角矩形 9"/>
            <p:cNvSpPr/>
            <p:nvPr/>
          </p:nvSpPr>
          <p:spPr>
            <a:xfrm>
              <a:off x="6660951" y="3186460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11" name="对角圆角矩形 10"/>
            <p:cNvSpPr/>
            <p:nvPr/>
          </p:nvSpPr>
          <p:spPr>
            <a:xfrm flipH="1">
              <a:off x="6732959" y="347449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12" name="对角圆角矩形 11"/>
            <p:cNvSpPr/>
            <p:nvPr/>
          </p:nvSpPr>
          <p:spPr>
            <a:xfrm flipH="1">
              <a:off x="6732959" y="376252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13" name="对角圆角矩形 12"/>
            <p:cNvSpPr/>
            <p:nvPr/>
          </p:nvSpPr>
          <p:spPr>
            <a:xfrm flipH="1">
              <a:off x="6732959" y="405055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14" name="对角圆角矩形 13"/>
            <p:cNvSpPr/>
            <p:nvPr/>
          </p:nvSpPr>
          <p:spPr>
            <a:xfrm flipH="1">
              <a:off x="6732959" y="433858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15" name="对角圆角矩形 14"/>
            <p:cNvSpPr/>
            <p:nvPr/>
          </p:nvSpPr>
          <p:spPr>
            <a:xfrm flipH="1">
              <a:off x="6732959" y="462662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16" name="对角圆角矩形 15"/>
            <p:cNvSpPr/>
            <p:nvPr/>
          </p:nvSpPr>
          <p:spPr>
            <a:xfrm flipH="1">
              <a:off x="6732959" y="491465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17" name="对角圆角矩形 16"/>
            <p:cNvSpPr/>
            <p:nvPr/>
          </p:nvSpPr>
          <p:spPr>
            <a:xfrm flipH="1">
              <a:off x="6732959" y="52026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18" name="对角圆角矩形 17"/>
            <p:cNvSpPr/>
            <p:nvPr/>
          </p:nvSpPr>
          <p:spPr>
            <a:xfrm flipH="1">
              <a:off x="6732959" y="54907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5508823" y="162124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系统应用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693410" y="521970"/>
            <a:ext cx="125539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人行导向</a:t>
            </a:r>
          </a:p>
        </p:txBody>
      </p:sp>
      <p:pic>
        <p:nvPicPr>
          <p:cNvPr id="21" name="图片 87" descr="C:\Users\Administrator\Desktop\3 6.jpg"/>
          <p:cNvPicPr>
            <a:picLocks noChangeAspect="1"/>
          </p:cNvPicPr>
          <p:nvPr/>
        </p:nvPicPr>
        <p:blipFill>
          <a:blip r:embed="rId2" cstate="print"/>
          <a:srcRect r="63579" b="78712"/>
          <a:stretch>
            <a:fillRect/>
          </a:stretch>
        </p:blipFill>
        <p:spPr>
          <a:xfrm>
            <a:off x="0" y="1746300"/>
            <a:ext cx="6516936" cy="532859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TextBox 20"/>
          <p:cNvSpPr txBox="1"/>
          <p:nvPr/>
        </p:nvSpPr>
        <p:spPr>
          <a:xfrm>
            <a:off x="1281430" y="1314252"/>
            <a:ext cx="33632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室内位置</a:t>
            </a:r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造型灯箱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  <p:pic>
        <p:nvPicPr>
          <p:cNvPr id="77826" name="Picture 2" descr="5E7(OK9_6ZL~[VJL{}QN2D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9049" y="2682800"/>
            <a:ext cx="4795838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矩形 23"/>
          <p:cNvSpPr/>
          <p:nvPr/>
        </p:nvSpPr>
        <p:spPr>
          <a:xfrm>
            <a:off x="1332359" y="7181740"/>
            <a:ext cx="3778250" cy="14773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位置：主力公厕入口</a:t>
            </a:r>
          </a:p>
          <a:p>
            <a:pPr>
              <a:lnSpc>
                <a:spcPct val="150000"/>
              </a:lnSpc>
            </a:pP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内容要素：主要功能图标造型</a:t>
            </a:r>
          </a:p>
          <a:p>
            <a:pPr>
              <a:lnSpc>
                <a:spcPct val="150000"/>
              </a:lnSpc>
            </a:pP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材料工艺：面板：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1.2mm</a:t>
            </a: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拉丝不锈钢烤漆</a:t>
            </a:r>
          </a:p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</a:t>
            </a: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侧板：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20mm</a:t>
            </a: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亚克力背发光</a:t>
            </a:r>
          </a:p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</a:t>
            </a: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光源：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LED</a:t>
            </a: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光源</a:t>
            </a:r>
          </a:p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</a:t>
            </a: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安装：膨胀螺丝附着墙面固定，结构胶封边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444927" y="9955212"/>
            <a:ext cx="936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C</a:t>
            </a:r>
            <a:endParaRPr lang="zh-CN" altLang="en-US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87" descr="C:\Users\Administrator\Desktop\3 6.jpg"/>
          <p:cNvPicPr>
            <a:picLocks noChangeAspect="1"/>
          </p:cNvPicPr>
          <p:nvPr/>
        </p:nvPicPr>
        <p:blipFill>
          <a:blip r:embed="rId2" cstate="print"/>
          <a:srcRect r="63579" b="78712"/>
          <a:stretch>
            <a:fillRect/>
          </a:stretch>
        </p:blipFill>
        <p:spPr>
          <a:xfrm>
            <a:off x="1044327" y="1674292"/>
            <a:ext cx="6516936" cy="547260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090930" y="7218908"/>
            <a:ext cx="537908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位置：收银台等公共空间次要位置</a:t>
            </a:r>
            <a:endParaRPr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内容要素：主要功能图标及中英文名称</a:t>
            </a:r>
            <a:endParaRPr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材料工艺：衬板：5mm乳白亚克力板材</a:t>
            </a:r>
          </a:p>
          <a:p>
            <a:pPr indent="0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面板：1.2mm拉丝不锈钢烤漆</a:t>
            </a:r>
          </a:p>
          <a:p>
            <a:pPr indent="0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光源：LED光源</a:t>
            </a:r>
          </a:p>
          <a:p>
            <a:pPr indent="0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安装：丝杆吊装，套Φ19mm×0.7mm不锈钢烤漆圆管</a:t>
            </a:r>
          </a:p>
        </p:txBody>
      </p:sp>
      <p:grpSp>
        <p:nvGrpSpPr>
          <p:cNvPr id="43" name="组合 42"/>
          <p:cNvGrpSpPr/>
          <p:nvPr/>
        </p:nvGrpSpPr>
        <p:grpSpPr>
          <a:xfrm flipH="1">
            <a:off x="-107166" y="904429"/>
            <a:ext cx="1008112" cy="4824536"/>
            <a:chOff x="6660951" y="882204"/>
            <a:chExt cx="1008112" cy="4824536"/>
          </a:xfrm>
        </p:grpSpPr>
        <p:sp>
          <p:nvSpPr>
            <p:cNvPr id="44" name="对角圆角矩形 43"/>
            <p:cNvSpPr/>
            <p:nvPr/>
          </p:nvSpPr>
          <p:spPr>
            <a:xfrm>
              <a:off x="6660951" y="882204"/>
              <a:ext cx="1008112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标识</a:t>
              </a:r>
            </a:p>
          </p:txBody>
        </p:sp>
        <p:sp>
          <p:nvSpPr>
            <p:cNvPr id="45" name="对角圆角矩形 44"/>
            <p:cNvSpPr/>
            <p:nvPr/>
          </p:nvSpPr>
          <p:spPr>
            <a:xfrm>
              <a:off x="6660951" y="1314252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车行导向</a:t>
              </a:r>
            </a:p>
          </p:txBody>
        </p:sp>
        <p:sp>
          <p:nvSpPr>
            <p:cNvPr id="46" name="对角圆角矩形 45"/>
            <p:cNvSpPr/>
            <p:nvPr/>
          </p:nvSpPr>
          <p:spPr>
            <a:xfrm flipH="1">
              <a:off x="6732959" y="16022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47" name="对角圆角矩形 46"/>
            <p:cNvSpPr/>
            <p:nvPr/>
          </p:nvSpPr>
          <p:spPr>
            <a:xfrm flipH="1">
              <a:off x="6732959" y="18903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48" name="对角圆角矩形 47"/>
            <p:cNvSpPr/>
            <p:nvPr/>
          </p:nvSpPr>
          <p:spPr>
            <a:xfrm flipH="1">
              <a:off x="6732959" y="217834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分流</a:t>
              </a:r>
            </a:p>
          </p:txBody>
        </p:sp>
        <p:sp>
          <p:nvSpPr>
            <p:cNvPr id="49" name="对角圆角矩形 48"/>
            <p:cNvSpPr/>
            <p:nvPr/>
          </p:nvSpPr>
          <p:spPr>
            <a:xfrm flipH="1">
              <a:off x="6732959" y="246638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停车位</a:t>
              </a:r>
            </a:p>
          </p:txBody>
        </p:sp>
        <p:sp>
          <p:nvSpPr>
            <p:cNvPr id="50" name="对角圆角矩形 49"/>
            <p:cNvSpPr/>
            <p:nvPr/>
          </p:nvSpPr>
          <p:spPr>
            <a:xfrm flipH="1">
              <a:off x="6732959" y="275441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51" name="对角圆角矩形 50"/>
            <p:cNvSpPr/>
            <p:nvPr/>
          </p:nvSpPr>
          <p:spPr>
            <a:xfrm>
              <a:off x="6660951" y="3186460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52" name="对角圆角矩形 51"/>
            <p:cNvSpPr/>
            <p:nvPr/>
          </p:nvSpPr>
          <p:spPr>
            <a:xfrm flipH="1">
              <a:off x="6732959" y="347449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53" name="对角圆角矩形 52"/>
            <p:cNvSpPr/>
            <p:nvPr/>
          </p:nvSpPr>
          <p:spPr>
            <a:xfrm flipH="1">
              <a:off x="6732959" y="376252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54" name="对角圆角矩形 53"/>
            <p:cNvSpPr/>
            <p:nvPr/>
          </p:nvSpPr>
          <p:spPr>
            <a:xfrm flipH="1">
              <a:off x="6732959" y="405055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55" name="对角圆角矩形 54"/>
            <p:cNvSpPr/>
            <p:nvPr/>
          </p:nvSpPr>
          <p:spPr>
            <a:xfrm flipH="1">
              <a:off x="6732959" y="433858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56" name="对角圆角矩形 55"/>
            <p:cNvSpPr/>
            <p:nvPr/>
          </p:nvSpPr>
          <p:spPr>
            <a:xfrm flipH="1">
              <a:off x="6732959" y="462662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57" name="对角圆角矩形 56"/>
            <p:cNvSpPr/>
            <p:nvPr/>
          </p:nvSpPr>
          <p:spPr>
            <a:xfrm flipH="1">
              <a:off x="6732959" y="491465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58" name="对角圆角矩形 57"/>
            <p:cNvSpPr/>
            <p:nvPr/>
          </p:nvSpPr>
          <p:spPr>
            <a:xfrm flipH="1">
              <a:off x="6732959" y="52026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59" name="对角圆角矩形 58"/>
            <p:cNvSpPr/>
            <p:nvPr/>
          </p:nvSpPr>
          <p:spPr>
            <a:xfrm flipH="1">
              <a:off x="6732959" y="54907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sp>
        <p:nvSpPr>
          <p:cNvPr id="60" name="TextBox 20"/>
          <p:cNvSpPr txBox="1"/>
          <p:nvPr/>
        </p:nvSpPr>
        <p:spPr>
          <a:xfrm>
            <a:off x="1281430" y="1314252"/>
            <a:ext cx="33632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室内位置</a:t>
            </a:r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悬挂式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52263B9-C75E-4E31-BAD9-EF2BFBDE11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301" y="3377530"/>
            <a:ext cx="5309616" cy="26822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612279" y="162124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基本规定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84287" y="522164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标准色</a:t>
            </a:r>
          </a:p>
        </p:txBody>
      </p:sp>
      <p:sp>
        <p:nvSpPr>
          <p:cNvPr id="53" name="矩形 52"/>
          <p:cNvSpPr/>
          <p:nvPr/>
        </p:nvSpPr>
        <p:spPr>
          <a:xfrm>
            <a:off x="0" y="954212"/>
            <a:ext cx="7561263" cy="1728192"/>
          </a:xfrm>
          <a:prstGeom prst="rect">
            <a:avLst/>
          </a:prstGeom>
          <a:solidFill>
            <a:srgbClr val="F0F0F0"/>
          </a:solidFill>
        </p:spPr>
        <p:txBody>
          <a:bodyPr wrap="square" rtlCol="0" anchor="ctr"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0" y="4554612"/>
            <a:ext cx="7561263" cy="5256584"/>
          </a:xfrm>
          <a:prstGeom prst="rect">
            <a:avLst/>
          </a:prstGeom>
          <a:solidFill>
            <a:srgbClr val="F0F0F0"/>
          </a:solidFill>
        </p:spPr>
        <p:txBody>
          <a:bodyPr wrap="square" rtlCol="0" anchor="ctr"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900311" y="1026220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标识</a:t>
            </a:r>
          </a:p>
        </p:txBody>
      </p:sp>
      <p:sp>
        <p:nvSpPr>
          <p:cNvPr id="88" name="矩形 87"/>
          <p:cNvSpPr/>
          <p:nvPr/>
        </p:nvSpPr>
        <p:spPr>
          <a:xfrm>
            <a:off x="1476375" y="1448395"/>
            <a:ext cx="792088" cy="792088"/>
          </a:xfrm>
          <a:prstGeom prst="rect">
            <a:avLst/>
          </a:prstGeom>
          <a:solidFill>
            <a:srgbClr val="D0121B"/>
          </a:solidFill>
        </p:spPr>
        <p:txBody>
          <a:bodyPr rtlCol="0" anchor="ctr"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188343" y="2282294"/>
            <a:ext cx="13681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latin typeface="黑体" panose="02010609060101010101" pitchFamily="49" charset="-122"/>
                <a:ea typeface="黑体" panose="02010609060101010101" pitchFamily="49" charset="-122"/>
              </a:rPr>
              <a:t>C15 M100 Y100 K0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900311" y="2826420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车行导向</a:t>
            </a:r>
          </a:p>
        </p:txBody>
      </p:sp>
      <p:sp>
        <p:nvSpPr>
          <p:cNvPr id="91" name="矩形 90"/>
          <p:cNvSpPr/>
          <p:nvPr/>
        </p:nvSpPr>
        <p:spPr>
          <a:xfrm>
            <a:off x="1476375" y="3176587"/>
            <a:ext cx="792088" cy="792088"/>
          </a:xfrm>
          <a:prstGeom prst="rect">
            <a:avLst/>
          </a:prstGeom>
          <a:solidFill>
            <a:srgbClr val="19603A"/>
          </a:solidFill>
        </p:spPr>
        <p:txBody>
          <a:bodyPr rtlCol="0" anchor="ctr"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1188343" y="4010486"/>
            <a:ext cx="1368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latin typeface="黑体" panose="02010609060101010101" pitchFamily="49" charset="-122"/>
                <a:ea typeface="黑体" panose="02010609060101010101" pitchFamily="49" charset="-122"/>
              </a:rPr>
              <a:t>C90 M60 Y100 K0</a:t>
            </a:r>
          </a:p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背景色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2844527" y="3176587"/>
            <a:ext cx="792088" cy="79208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rtlCol="0" anchor="ctr"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2556495" y="4010486"/>
            <a:ext cx="1368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latin typeface="黑体" panose="02010609060101010101" pitchFamily="49" charset="-122"/>
                <a:ea typeface="黑体" panose="02010609060101010101" pitchFamily="49" charset="-122"/>
              </a:rPr>
              <a:t>C0 M0 Y0 K0</a:t>
            </a:r>
          </a:p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内容色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4212679" y="3176587"/>
            <a:ext cx="792088" cy="792088"/>
          </a:xfrm>
          <a:prstGeom prst="rect">
            <a:avLst/>
          </a:prstGeom>
          <a:solidFill>
            <a:srgbClr val="EBCA1B"/>
          </a:solidFill>
        </p:spPr>
        <p:txBody>
          <a:bodyPr rtlCol="0" anchor="ctr"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3924647" y="4010486"/>
            <a:ext cx="1368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latin typeface="黑体" panose="02010609060101010101" pitchFamily="49" charset="-122"/>
                <a:ea typeface="黑体" panose="02010609060101010101" pitchFamily="49" charset="-122"/>
              </a:rPr>
              <a:t>C10 M20 Y90 K0</a:t>
            </a:r>
          </a:p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警示色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5580831" y="3176587"/>
            <a:ext cx="792088" cy="792088"/>
          </a:xfrm>
          <a:prstGeom prst="rect">
            <a:avLst/>
          </a:prstGeom>
          <a:solidFill>
            <a:srgbClr val="D0121B"/>
          </a:solidFill>
        </p:spPr>
        <p:txBody>
          <a:bodyPr rtlCol="0" anchor="ctr"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5292799" y="4010486"/>
            <a:ext cx="1368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latin typeface="黑体" panose="02010609060101010101" pitchFamily="49" charset="-122"/>
                <a:ea typeface="黑体" panose="02010609060101010101" pitchFamily="49" charset="-122"/>
              </a:rPr>
              <a:t>C15 M100 Y100 K0</a:t>
            </a:r>
          </a:p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禁令色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900311" y="4730566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人行导向</a:t>
            </a:r>
          </a:p>
        </p:txBody>
      </p:sp>
      <p:sp>
        <p:nvSpPr>
          <p:cNvPr id="100" name="矩形 99"/>
          <p:cNvSpPr/>
          <p:nvPr/>
        </p:nvSpPr>
        <p:spPr>
          <a:xfrm>
            <a:off x="1476375" y="5120803"/>
            <a:ext cx="792088" cy="792088"/>
          </a:xfrm>
          <a:prstGeom prst="rect">
            <a:avLst/>
          </a:prstGeom>
          <a:solidFill>
            <a:srgbClr val="40220F"/>
          </a:solidFill>
        </p:spPr>
        <p:txBody>
          <a:bodyPr rtlCol="0" anchor="ctr"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188343" y="5954702"/>
            <a:ext cx="1368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latin typeface="黑体" panose="02010609060101010101" pitchFamily="49" charset="-122"/>
                <a:ea typeface="黑体" panose="02010609060101010101" pitchFamily="49" charset="-122"/>
              </a:rPr>
              <a:t>C50 M70 Y80 K70</a:t>
            </a:r>
          </a:p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主题色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2844527" y="5120803"/>
            <a:ext cx="792088" cy="792088"/>
          </a:xfrm>
          <a:prstGeom prst="rect">
            <a:avLst/>
          </a:prstGeom>
          <a:solidFill>
            <a:srgbClr val="C9A063"/>
          </a:solidFill>
        </p:spPr>
        <p:txBody>
          <a:bodyPr rtlCol="0" anchor="ctr"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2556495" y="5954702"/>
            <a:ext cx="1368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latin typeface="黑体" panose="02010609060101010101" pitchFamily="49" charset="-122"/>
                <a:ea typeface="黑体" panose="02010609060101010101" pitchFamily="49" charset="-122"/>
              </a:rPr>
              <a:t>C25 M40 Y65 K0</a:t>
            </a:r>
          </a:p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辅助色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4212679" y="5120803"/>
            <a:ext cx="792088" cy="79208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rtlCol="0" anchor="ctr"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3924647" y="5954702"/>
            <a:ext cx="1368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 dirty="0">
                <a:latin typeface="黑体" panose="02010609060101010101" pitchFamily="49" charset="-122"/>
                <a:ea typeface="黑体" panose="02010609060101010101" pitchFamily="49" charset="-122"/>
              </a:rPr>
              <a:t>C0 M0 Y0 K0</a:t>
            </a:r>
          </a:p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内容色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5602" name="图片 67" descr="C:\Users\Administrator\AppData\Roaming\Tencent\Users\22725772\QQ\WinTemp\RichOle\WZZJ02[I]@ERY5WG1M3N9(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277" y="7314502"/>
            <a:ext cx="5863690" cy="1920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" name="TextBox 105"/>
          <p:cNvSpPr txBox="1"/>
          <p:nvPr/>
        </p:nvSpPr>
        <p:spPr>
          <a:xfrm>
            <a:off x="1260351" y="6900679"/>
            <a:ext cx="50405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实际应用中，人行导向背景需要采用辅助色时，应在同色系色彩中选择：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TextBox 13">
            <a:extLst>
              <a:ext uri="{FF2B5EF4-FFF2-40B4-BE49-F238E27FC236}">
                <a16:creationId xmlns:a16="http://schemas.microsoft.com/office/drawing/2014/main" id="{14A3438B-C7CF-4420-84CB-C1756F82A464}"/>
              </a:ext>
            </a:extLst>
          </p:cNvPr>
          <p:cNvSpPr txBox="1"/>
          <p:nvPr/>
        </p:nvSpPr>
        <p:spPr>
          <a:xfrm>
            <a:off x="6444927" y="9955212"/>
            <a:ext cx="936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A</a:t>
            </a:r>
            <a:endParaRPr lang="zh-CN" altLang="en-US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87" descr="C:\Users\Administrator\Desktop\3 6.jpg"/>
          <p:cNvPicPr>
            <a:picLocks noChangeAspect="1"/>
          </p:cNvPicPr>
          <p:nvPr/>
        </p:nvPicPr>
        <p:blipFill>
          <a:blip r:embed="rId2" cstate="print"/>
          <a:srcRect r="63579" b="78712"/>
          <a:stretch>
            <a:fillRect/>
          </a:stretch>
        </p:blipFill>
        <p:spPr>
          <a:xfrm>
            <a:off x="0" y="1674292"/>
            <a:ext cx="6516936" cy="547260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090930" y="7290916"/>
            <a:ext cx="537908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位置：辅助卫生间等公共空间次要位置，其入口与主要人行来向垂直时</a:t>
            </a:r>
            <a:endParaRPr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内容要素：主要功能图标及中英文名称</a:t>
            </a:r>
            <a:endParaRPr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材料工艺：衬板：5mm乳白亚克力板材</a:t>
            </a:r>
          </a:p>
          <a:p>
            <a:pPr indent="0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面板：1.2mm拉丝不锈钢烤漆</a:t>
            </a:r>
          </a:p>
          <a:p>
            <a:pPr indent="0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光源：LED光源</a:t>
            </a:r>
          </a:p>
          <a:p>
            <a:pPr indent="0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</a:t>
            </a:r>
            <a:r>
              <a:rPr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安装：膨胀螺丝附着墙面固定，结构胶封边</a:t>
            </a:r>
            <a:endParaRPr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508823" y="162124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系统应用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693410" y="521970"/>
            <a:ext cx="125539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人行导向</a:t>
            </a:r>
          </a:p>
        </p:txBody>
      </p:sp>
      <p:sp>
        <p:nvSpPr>
          <p:cNvPr id="29" name="TextBox 20"/>
          <p:cNvSpPr txBox="1"/>
          <p:nvPr/>
        </p:nvSpPr>
        <p:spPr>
          <a:xfrm>
            <a:off x="1281430" y="1314252"/>
            <a:ext cx="33632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室内位置</a:t>
            </a:r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悬挑式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  <p:grpSp>
        <p:nvGrpSpPr>
          <p:cNvPr id="30" name="组合 18"/>
          <p:cNvGrpSpPr/>
          <p:nvPr/>
        </p:nvGrpSpPr>
        <p:grpSpPr>
          <a:xfrm>
            <a:off x="6660951" y="882204"/>
            <a:ext cx="1008112" cy="4824536"/>
            <a:chOff x="6660951" y="882204"/>
            <a:chExt cx="1008112" cy="4824536"/>
          </a:xfrm>
        </p:grpSpPr>
        <p:sp>
          <p:nvSpPr>
            <p:cNvPr id="31" name="对角圆角矩形 30"/>
            <p:cNvSpPr/>
            <p:nvPr/>
          </p:nvSpPr>
          <p:spPr>
            <a:xfrm>
              <a:off x="6660951" y="882204"/>
              <a:ext cx="1008112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标识</a:t>
              </a:r>
            </a:p>
          </p:txBody>
        </p:sp>
        <p:sp>
          <p:nvSpPr>
            <p:cNvPr id="32" name="对角圆角矩形 31"/>
            <p:cNvSpPr/>
            <p:nvPr/>
          </p:nvSpPr>
          <p:spPr>
            <a:xfrm>
              <a:off x="6660951" y="1314252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车行导向</a:t>
              </a:r>
            </a:p>
          </p:txBody>
        </p:sp>
        <p:sp>
          <p:nvSpPr>
            <p:cNvPr id="33" name="对角圆角矩形 32"/>
            <p:cNvSpPr/>
            <p:nvPr/>
          </p:nvSpPr>
          <p:spPr>
            <a:xfrm flipH="1">
              <a:off x="6732959" y="16022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34" name="对角圆角矩形 33"/>
            <p:cNvSpPr/>
            <p:nvPr/>
          </p:nvSpPr>
          <p:spPr>
            <a:xfrm flipH="1">
              <a:off x="6732959" y="18903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35" name="对角圆角矩形 34"/>
            <p:cNvSpPr/>
            <p:nvPr/>
          </p:nvSpPr>
          <p:spPr>
            <a:xfrm flipH="1">
              <a:off x="6732959" y="217834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分流</a:t>
              </a:r>
            </a:p>
          </p:txBody>
        </p:sp>
        <p:sp>
          <p:nvSpPr>
            <p:cNvPr id="36" name="对角圆角矩形 35"/>
            <p:cNvSpPr/>
            <p:nvPr/>
          </p:nvSpPr>
          <p:spPr>
            <a:xfrm flipH="1">
              <a:off x="6732959" y="246638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停车位</a:t>
              </a:r>
            </a:p>
          </p:txBody>
        </p:sp>
        <p:sp>
          <p:nvSpPr>
            <p:cNvPr id="37" name="对角圆角矩形 36"/>
            <p:cNvSpPr/>
            <p:nvPr/>
          </p:nvSpPr>
          <p:spPr>
            <a:xfrm flipH="1">
              <a:off x="6732959" y="275441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42" name="对角圆角矩形 41"/>
            <p:cNvSpPr/>
            <p:nvPr/>
          </p:nvSpPr>
          <p:spPr>
            <a:xfrm>
              <a:off x="6660951" y="3186460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43" name="对角圆角矩形 42"/>
            <p:cNvSpPr/>
            <p:nvPr/>
          </p:nvSpPr>
          <p:spPr>
            <a:xfrm flipH="1">
              <a:off x="6732959" y="347449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44" name="对角圆角矩形 43"/>
            <p:cNvSpPr/>
            <p:nvPr/>
          </p:nvSpPr>
          <p:spPr>
            <a:xfrm flipH="1">
              <a:off x="6732959" y="376252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45" name="对角圆角矩形 44"/>
            <p:cNvSpPr/>
            <p:nvPr/>
          </p:nvSpPr>
          <p:spPr>
            <a:xfrm flipH="1">
              <a:off x="6732959" y="405055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46" name="对角圆角矩形 45"/>
            <p:cNvSpPr/>
            <p:nvPr/>
          </p:nvSpPr>
          <p:spPr>
            <a:xfrm flipH="1">
              <a:off x="6732959" y="433858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47" name="对角圆角矩形 46"/>
            <p:cNvSpPr/>
            <p:nvPr/>
          </p:nvSpPr>
          <p:spPr>
            <a:xfrm flipH="1">
              <a:off x="6732959" y="462662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48" name="对角圆角矩形 47"/>
            <p:cNvSpPr/>
            <p:nvPr/>
          </p:nvSpPr>
          <p:spPr>
            <a:xfrm flipH="1">
              <a:off x="6732959" y="491465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49" name="对角圆角矩形 48"/>
            <p:cNvSpPr/>
            <p:nvPr/>
          </p:nvSpPr>
          <p:spPr>
            <a:xfrm flipH="1">
              <a:off x="6732959" y="52026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50" name="对角圆角矩形 49"/>
            <p:cNvSpPr/>
            <p:nvPr/>
          </p:nvSpPr>
          <p:spPr>
            <a:xfrm flipH="1">
              <a:off x="6732959" y="54907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6444927" y="9955212"/>
            <a:ext cx="936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C</a:t>
            </a:r>
            <a:endParaRPr lang="zh-CN" altLang="en-US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BAE373E-FCC9-4BB1-93AA-1CD9BA65DE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692" y="2238516"/>
            <a:ext cx="3608832" cy="4200144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87" descr="C:\Users\Administrator\Desktop\3 6.jpg"/>
          <p:cNvPicPr>
            <a:picLocks noChangeAspect="1"/>
          </p:cNvPicPr>
          <p:nvPr/>
        </p:nvPicPr>
        <p:blipFill>
          <a:blip r:embed="rId2" cstate="print"/>
          <a:srcRect r="63579" b="78712"/>
          <a:stretch>
            <a:fillRect/>
          </a:stretch>
        </p:blipFill>
        <p:spPr>
          <a:xfrm>
            <a:off x="1044327" y="1314450"/>
            <a:ext cx="6516936" cy="680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090930" y="8121015"/>
            <a:ext cx="5379085" cy="124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100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位置：服务台或其它不便采用其它位置标示方式的公共空间主要位置</a:t>
            </a:r>
          </a:p>
          <a:p>
            <a:pPr indent="0">
              <a:lnSpc>
                <a:spcPct val="150000"/>
              </a:lnSpc>
            </a:pPr>
            <a:r>
              <a:rPr sz="100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内容要素：中英文名称</a:t>
            </a:r>
          </a:p>
          <a:p>
            <a:pPr indent="0">
              <a:lnSpc>
                <a:spcPct val="150000"/>
              </a:lnSpc>
            </a:pPr>
            <a:r>
              <a:rPr sz="100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材料工艺：面板：1.2mm拉丝不锈钢烤漆</a:t>
            </a:r>
          </a:p>
          <a:p>
            <a:pPr indent="0">
              <a:lnSpc>
                <a:spcPct val="150000"/>
              </a:lnSpc>
            </a:pPr>
            <a:r>
              <a:rPr sz="100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光源：不发光</a:t>
            </a:r>
          </a:p>
          <a:p>
            <a:pPr indent="0">
              <a:lnSpc>
                <a:spcPct val="150000"/>
              </a:lnSpc>
            </a:pPr>
            <a:r>
              <a:rPr sz="100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安装：结构胶附墙粘接牢固</a:t>
            </a:r>
          </a:p>
        </p:txBody>
      </p:sp>
      <p:grpSp>
        <p:nvGrpSpPr>
          <p:cNvPr id="43" name="组合 42"/>
          <p:cNvGrpSpPr/>
          <p:nvPr/>
        </p:nvGrpSpPr>
        <p:grpSpPr>
          <a:xfrm flipH="1">
            <a:off x="-107166" y="904429"/>
            <a:ext cx="1008112" cy="4824536"/>
            <a:chOff x="6660951" y="882204"/>
            <a:chExt cx="1008112" cy="4824536"/>
          </a:xfrm>
        </p:grpSpPr>
        <p:sp>
          <p:nvSpPr>
            <p:cNvPr id="44" name="对角圆角矩形 43"/>
            <p:cNvSpPr/>
            <p:nvPr/>
          </p:nvSpPr>
          <p:spPr>
            <a:xfrm>
              <a:off x="6660951" y="882204"/>
              <a:ext cx="1008112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标识</a:t>
              </a:r>
            </a:p>
          </p:txBody>
        </p:sp>
        <p:sp>
          <p:nvSpPr>
            <p:cNvPr id="45" name="对角圆角矩形 44"/>
            <p:cNvSpPr/>
            <p:nvPr/>
          </p:nvSpPr>
          <p:spPr>
            <a:xfrm>
              <a:off x="6660951" y="1314252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车行导向</a:t>
              </a:r>
            </a:p>
          </p:txBody>
        </p:sp>
        <p:sp>
          <p:nvSpPr>
            <p:cNvPr id="46" name="对角圆角矩形 45"/>
            <p:cNvSpPr/>
            <p:nvPr/>
          </p:nvSpPr>
          <p:spPr>
            <a:xfrm flipH="1">
              <a:off x="6732959" y="16022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47" name="对角圆角矩形 46"/>
            <p:cNvSpPr/>
            <p:nvPr/>
          </p:nvSpPr>
          <p:spPr>
            <a:xfrm flipH="1">
              <a:off x="6732959" y="18903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48" name="对角圆角矩形 47"/>
            <p:cNvSpPr/>
            <p:nvPr/>
          </p:nvSpPr>
          <p:spPr>
            <a:xfrm flipH="1">
              <a:off x="6732959" y="217834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分流</a:t>
              </a:r>
            </a:p>
          </p:txBody>
        </p:sp>
        <p:sp>
          <p:nvSpPr>
            <p:cNvPr id="49" name="对角圆角矩形 48"/>
            <p:cNvSpPr/>
            <p:nvPr/>
          </p:nvSpPr>
          <p:spPr>
            <a:xfrm flipH="1">
              <a:off x="6732959" y="246638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停车位</a:t>
              </a:r>
            </a:p>
          </p:txBody>
        </p:sp>
        <p:sp>
          <p:nvSpPr>
            <p:cNvPr id="50" name="对角圆角矩形 49"/>
            <p:cNvSpPr/>
            <p:nvPr/>
          </p:nvSpPr>
          <p:spPr>
            <a:xfrm flipH="1">
              <a:off x="6732959" y="275441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51" name="对角圆角矩形 50"/>
            <p:cNvSpPr/>
            <p:nvPr/>
          </p:nvSpPr>
          <p:spPr>
            <a:xfrm>
              <a:off x="6660951" y="3186460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52" name="对角圆角矩形 51"/>
            <p:cNvSpPr/>
            <p:nvPr/>
          </p:nvSpPr>
          <p:spPr>
            <a:xfrm flipH="1">
              <a:off x="6732959" y="347449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53" name="对角圆角矩形 52"/>
            <p:cNvSpPr/>
            <p:nvPr/>
          </p:nvSpPr>
          <p:spPr>
            <a:xfrm flipH="1">
              <a:off x="6732959" y="376252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54" name="对角圆角矩形 53"/>
            <p:cNvSpPr/>
            <p:nvPr/>
          </p:nvSpPr>
          <p:spPr>
            <a:xfrm flipH="1">
              <a:off x="6732959" y="405055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55" name="对角圆角矩形 54"/>
            <p:cNvSpPr/>
            <p:nvPr/>
          </p:nvSpPr>
          <p:spPr>
            <a:xfrm flipH="1">
              <a:off x="6732959" y="433858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56" name="对角圆角矩形 55"/>
            <p:cNvSpPr/>
            <p:nvPr/>
          </p:nvSpPr>
          <p:spPr>
            <a:xfrm flipH="1">
              <a:off x="6732959" y="462662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57" name="对角圆角矩形 56"/>
            <p:cNvSpPr/>
            <p:nvPr/>
          </p:nvSpPr>
          <p:spPr>
            <a:xfrm flipH="1">
              <a:off x="6732959" y="491465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58" name="对角圆角矩形 57"/>
            <p:cNvSpPr/>
            <p:nvPr/>
          </p:nvSpPr>
          <p:spPr>
            <a:xfrm flipH="1">
              <a:off x="6732959" y="52026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59" name="对角圆角矩形 58"/>
            <p:cNvSpPr/>
            <p:nvPr/>
          </p:nvSpPr>
          <p:spPr>
            <a:xfrm flipH="1">
              <a:off x="6732959" y="54907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sp>
        <p:nvSpPr>
          <p:cNvPr id="60" name="TextBox 20"/>
          <p:cNvSpPr txBox="1"/>
          <p:nvPr/>
        </p:nvSpPr>
        <p:spPr>
          <a:xfrm>
            <a:off x="1281430" y="954212"/>
            <a:ext cx="33632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室内位置</a:t>
            </a:r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附着式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8D441D1-2E2B-4720-BAF4-DC61A9C970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367" y="3424709"/>
            <a:ext cx="5218176" cy="3084576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87" descr="C:\Users\Administrator\Desktop\3 6.jpg"/>
          <p:cNvPicPr>
            <a:picLocks noChangeAspect="1"/>
          </p:cNvPicPr>
          <p:nvPr/>
        </p:nvPicPr>
        <p:blipFill>
          <a:blip r:embed="rId2" cstate="print"/>
          <a:srcRect r="63579" b="78712"/>
          <a:stretch>
            <a:fillRect/>
          </a:stretch>
        </p:blipFill>
        <p:spPr>
          <a:xfrm>
            <a:off x="0" y="5490716"/>
            <a:ext cx="6516936" cy="263093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" name="图片 87" descr="C:\Users\Administrator\Desktop\3 6.jpg"/>
          <p:cNvPicPr>
            <a:picLocks noChangeAspect="1"/>
          </p:cNvPicPr>
          <p:nvPr/>
        </p:nvPicPr>
        <p:blipFill>
          <a:blip r:embed="rId2" cstate="print"/>
          <a:srcRect r="63579" b="78712"/>
          <a:stretch>
            <a:fillRect/>
          </a:stretch>
        </p:blipFill>
        <p:spPr>
          <a:xfrm>
            <a:off x="0" y="1314450"/>
            <a:ext cx="6516936" cy="266409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090930" y="4073525"/>
            <a:ext cx="5379085" cy="124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位置：服务台或其它不便采用其它位置标示方式的公共空间主要位置</a:t>
            </a:r>
            <a:endParaRPr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内容要素：中英文名称</a:t>
            </a:r>
            <a:endParaRPr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材料工艺：面板：1.2mm拉丝不锈钢烤漆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，内容丝印</a:t>
            </a:r>
            <a:endParaRPr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</a:t>
            </a:r>
            <a:r>
              <a:rPr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光源：不发光</a:t>
            </a:r>
            <a:endParaRPr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</a:t>
            </a:r>
            <a:r>
              <a:rPr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安装：结构胶附墙粘接牢固</a:t>
            </a:r>
            <a:endParaRPr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90930" y="8227020"/>
            <a:ext cx="5379085" cy="124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位置：公共空间次要房间、后勤功能房间门上，距地面高度约1.5m</a:t>
            </a:r>
          </a:p>
          <a:p>
            <a:pPr indent="0">
              <a:lnSpc>
                <a:spcPct val="150000"/>
              </a:lnSpc>
            </a:pPr>
            <a:r>
              <a:rPr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内容要素：主要功能图标及中英文名称</a:t>
            </a:r>
            <a:endParaRPr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材料工艺：面板：1.2mm拉丝不锈钢烤漆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，内容丝印</a:t>
            </a:r>
            <a:endParaRPr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</a:t>
            </a:r>
            <a:r>
              <a:rPr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光源：不发光</a:t>
            </a:r>
            <a:endParaRPr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</a:t>
            </a:r>
            <a:r>
              <a:rPr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安装：结构胶附墙粘接牢固</a:t>
            </a:r>
            <a:endParaRPr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508823" y="162124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系统应用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693410" y="521970"/>
            <a:ext cx="125539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人行导向</a:t>
            </a:r>
          </a:p>
        </p:txBody>
      </p:sp>
      <p:grpSp>
        <p:nvGrpSpPr>
          <p:cNvPr id="33" name="组合 18"/>
          <p:cNvGrpSpPr/>
          <p:nvPr/>
        </p:nvGrpSpPr>
        <p:grpSpPr>
          <a:xfrm>
            <a:off x="6660951" y="882204"/>
            <a:ext cx="1008112" cy="4824536"/>
            <a:chOff x="6660951" y="882204"/>
            <a:chExt cx="1008112" cy="4824536"/>
          </a:xfrm>
        </p:grpSpPr>
        <p:sp>
          <p:nvSpPr>
            <p:cNvPr id="34" name="对角圆角矩形 33"/>
            <p:cNvSpPr/>
            <p:nvPr/>
          </p:nvSpPr>
          <p:spPr>
            <a:xfrm>
              <a:off x="6660951" y="882204"/>
              <a:ext cx="1008112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标识</a:t>
              </a:r>
            </a:p>
          </p:txBody>
        </p:sp>
        <p:sp>
          <p:nvSpPr>
            <p:cNvPr id="35" name="对角圆角矩形 34"/>
            <p:cNvSpPr/>
            <p:nvPr/>
          </p:nvSpPr>
          <p:spPr>
            <a:xfrm>
              <a:off x="6660951" y="1314252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车行导向</a:t>
              </a:r>
            </a:p>
          </p:txBody>
        </p:sp>
        <p:sp>
          <p:nvSpPr>
            <p:cNvPr id="36" name="对角圆角矩形 35"/>
            <p:cNvSpPr/>
            <p:nvPr/>
          </p:nvSpPr>
          <p:spPr>
            <a:xfrm flipH="1">
              <a:off x="6732959" y="16022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37" name="对角圆角矩形 36"/>
            <p:cNvSpPr/>
            <p:nvPr/>
          </p:nvSpPr>
          <p:spPr>
            <a:xfrm flipH="1">
              <a:off x="6732959" y="18903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42" name="对角圆角矩形 41"/>
            <p:cNvSpPr/>
            <p:nvPr/>
          </p:nvSpPr>
          <p:spPr>
            <a:xfrm flipH="1">
              <a:off x="6732959" y="217834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分流</a:t>
              </a:r>
            </a:p>
          </p:txBody>
        </p:sp>
        <p:sp>
          <p:nvSpPr>
            <p:cNvPr id="43" name="对角圆角矩形 42"/>
            <p:cNvSpPr/>
            <p:nvPr/>
          </p:nvSpPr>
          <p:spPr>
            <a:xfrm flipH="1">
              <a:off x="6732959" y="246638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停车位</a:t>
              </a:r>
            </a:p>
          </p:txBody>
        </p:sp>
        <p:sp>
          <p:nvSpPr>
            <p:cNvPr id="44" name="对角圆角矩形 43"/>
            <p:cNvSpPr/>
            <p:nvPr/>
          </p:nvSpPr>
          <p:spPr>
            <a:xfrm flipH="1">
              <a:off x="6732959" y="275441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46" name="对角圆角矩形 45"/>
            <p:cNvSpPr/>
            <p:nvPr/>
          </p:nvSpPr>
          <p:spPr>
            <a:xfrm>
              <a:off x="6660951" y="3186460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47" name="对角圆角矩形 46"/>
            <p:cNvSpPr/>
            <p:nvPr/>
          </p:nvSpPr>
          <p:spPr>
            <a:xfrm flipH="1">
              <a:off x="6732959" y="347449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48" name="对角圆角矩形 47"/>
            <p:cNvSpPr/>
            <p:nvPr/>
          </p:nvSpPr>
          <p:spPr>
            <a:xfrm flipH="1">
              <a:off x="6732959" y="376252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49" name="对角圆角矩形 48"/>
            <p:cNvSpPr/>
            <p:nvPr/>
          </p:nvSpPr>
          <p:spPr>
            <a:xfrm flipH="1">
              <a:off x="6732959" y="405055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50" name="对角圆角矩形 49"/>
            <p:cNvSpPr/>
            <p:nvPr/>
          </p:nvSpPr>
          <p:spPr>
            <a:xfrm flipH="1">
              <a:off x="6732959" y="433858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51" name="对角圆角矩形 50"/>
            <p:cNvSpPr/>
            <p:nvPr/>
          </p:nvSpPr>
          <p:spPr>
            <a:xfrm flipH="1">
              <a:off x="6732959" y="462662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52" name="对角圆角矩形 51"/>
            <p:cNvSpPr/>
            <p:nvPr/>
          </p:nvSpPr>
          <p:spPr>
            <a:xfrm flipH="1">
              <a:off x="6732959" y="491465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53" name="对角圆角矩形 52"/>
            <p:cNvSpPr/>
            <p:nvPr/>
          </p:nvSpPr>
          <p:spPr>
            <a:xfrm flipH="1">
              <a:off x="6732959" y="52026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54" name="对角圆角矩形 53"/>
            <p:cNvSpPr/>
            <p:nvPr/>
          </p:nvSpPr>
          <p:spPr>
            <a:xfrm flipH="1">
              <a:off x="6732959" y="54907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444927" y="9955212"/>
            <a:ext cx="936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C</a:t>
            </a:r>
            <a:endParaRPr lang="zh-CN" altLang="en-US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72B6400-7824-4FC7-A9F0-DCDDC1F638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930" y="1997194"/>
            <a:ext cx="4480560" cy="151180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9A5F526-3610-4E12-AD64-30E10F95C5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6455" y="6309720"/>
            <a:ext cx="2529840" cy="1042416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87" descr="C:\Users\Administrator\Desktop\3 6.jpg"/>
          <p:cNvPicPr>
            <a:picLocks noChangeAspect="1"/>
          </p:cNvPicPr>
          <p:nvPr/>
        </p:nvPicPr>
        <p:blipFill>
          <a:blip r:embed="rId2" cstate="print"/>
          <a:srcRect r="63579" b="78712"/>
          <a:stretch>
            <a:fillRect/>
          </a:stretch>
        </p:blipFill>
        <p:spPr>
          <a:xfrm>
            <a:off x="1044327" y="1316355"/>
            <a:ext cx="6516936" cy="626259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090930" y="7794972"/>
            <a:ext cx="537908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100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位置：供打扫清洁、检修维修等临时警示性信息设置</a:t>
            </a:r>
          </a:p>
          <a:p>
            <a:pPr indent="0">
              <a:lnSpc>
                <a:spcPct val="150000"/>
              </a:lnSpc>
            </a:pPr>
            <a:r>
              <a:rPr sz="100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内容要素：警示图标、中英文警示语</a:t>
            </a:r>
          </a:p>
          <a:p>
            <a:pPr indent="0">
              <a:lnSpc>
                <a:spcPct val="150000"/>
              </a:lnSpc>
            </a:pPr>
            <a:r>
              <a:rPr sz="100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材料工艺：面板：1.2mm拉丝不锈钢烤漆</a:t>
            </a:r>
          </a:p>
          <a:p>
            <a:pPr indent="0">
              <a:lnSpc>
                <a:spcPct val="150000"/>
              </a:lnSpc>
            </a:pPr>
            <a:r>
              <a:rPr sz="100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光源：不发光</a:t>
            </a:r>
          </a:p>
          <a:p>
            <a:pPr indent="0">
              <a:lnSpc>
                <a:spcPct val="150000"/>
              </a:lnSpc>
            </a:pPr>
            <a:r>
              <a:rPr sz="100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骨架：40mm×20mm×1mm（Q235）矩形钢管支架</a:t>
            </a:r>
          </a:p>
          <a:p>
            <a:pPr indent="0">
              <a:lnSpc>
                <a:spcPct val="150000"/>
              </a:lnSpc>
            </a:pPr>
            <a:r>
              <a:rPr sz="100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底座：1.2mm拉丝不锈钢烤漆</a:t>
            </a:r>
          </a:p>
        </p:txBody>
      </p:sp>
      <p:grpSp>
        <p:nvGrpSpPr>
          <p:cNvPr id="28" name="组合 27"/>
          <p:cNvGrpSpPr/>
          <p:nvPr/>
        </p:nvGrpSpPr>
        <p:grpSpPr>
          <a:xfrm flipH="1">
            <a:off x="-107166" y="904429"/>
            <a:ext cx="1008112" cy="4824536"/>
            <a:chOff x="6660951" y="882204"/>
            <a:chExt cx="1008112" cy="4824536"/>
          </a:xfrm>
        </p:grpSpPr>
        <p:sp>
          <p:nvSpPr>
            <p:cNvPr id="29" name="对角圆角矩形 28"/>
            <p:cNvSpPr/>
            <p:nvPr/>
          </p:nvSpPr>
          <p:spPr>
            <a:xfrm>
              <a:off x="6660951" y="882204"/>
              <a:ext cx="1008112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标识</a:t>
              </a:r>
            </a:p>
          </p:txBody>
        </p:sp>
        <p:sp>
          <p:nvSpPr>
            <p:cNvPr id="30" name="对角圆角矩形 29"/>
            <p:cNvSpPr/>
            <p:nvPr/>
          </p:nvSpPr>
          <p:spPr>
            <a:xfrm>
              <a:off x="6660951" y="1314252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车行导向</a:t>
              </a:r>
            </a:p>
          </p:txBody>
        </p:sp>
        <p:sp>
          <p:nvSpPr>
            <p:cNvPr id="31" name="对角圆角矩形 30"/>
            <p:cNvSpPr/>
            <p:nvPr/>
          </p:nvSpPr>
          <p:spPr>
            <a:xfrm flipH="1">
              <a:off x="6732959" y="16022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32" name="对角圆角矩形 31"/>
            <p:cNvSpPr/>
            <p:nvPr/>
          </p:nvSpPr>
          <p:spPr>
            <a:xfrm flipH="1">
              <a:off x="6732959" y="18903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33" name="对角圆角矩形 32"/>
            <p:cNvSpPr/>
            <p:nvPr/>
          </p:nvSpPr>
          <p:spPr>
            <a:xfrm flipH="1">
              <a:off x="6732959" y="217834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分流</a:t>
              </a:r>
            </a:p>
          </p:txBody>
        </p:sp>
        <p:sp>
          <p:nvSpPr>
            <p:cNvPr id="34" name="对角圆角矩形 33"/>
            <p:cNvSpPr/>
            <p:nvPr/>
          </p:nvSpPr>
          <p:spPr>
            <a:xfrm flipH="1">
              <a:off x="6732959" y="246638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停车位</a:t>
              </a:r>
            </a:p>
          </p:txBody>
        </p:sp>
        <p:sp>
          <p:nvSpPr>
            <p:cNvPr id="35" name="对角圆角矩形 34"/>
            <p:cNvSpPr/>
            <p:nvPr/>
          </p:nvSpPr>
          <p:spPr>
            <a:xfrm flipH="1">
              <a:off x="6732959" y="275441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36" name="对角圆角矩形 35"/>
            <p:cNvSpPr/>
            <p:nvPr/>
          </p:nvSpPr>
          <p:spPr>
            <a:xfrm>
              <a:off x="6660951" y="3186460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37" name="对角圆角矩形 36"/>
            <p:cNvSpPr/>
            <p:nvPr/>
          </p:nvSpPr>
          <p:spPr>
            <a:xfrm flipH="1">
              <a:off x="6732959" y="347449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38" name="对角圆角矩形 37"/>
            <p:cNvSpPr/>
            <p:nvPr/>
          </p:nvSpPr>
          <p:spPr>
            <a:xfrm flipH="1">
              <a:off x="6732959" y="376252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39" name="对角圆角矩形 38"/>
            <p:cNvSpPr/>
            <p:nvPr/>
          </p:nvSpPr>
          <p:spPr>
            <a:xfrm flipH="1">
              <a:off x="6732959" y="405055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40" name="对角圆角矩形 39"/>
            <p:cNvSpPr/>
            <p:nvPr/>
          </p:nvSpPr>
          <p:spPr>
            <a:xfrm flipH="1">
              <a:off x="6732959" y="433858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41" name="对角圆角矩形 40"/>
            <p:cNvSpPr/>
            <p:nvPr/>
          </p:nvSpPr>
          <p:spPr>
            <a:xfrm flipH="1">
              <a:off x="6732959" y="462662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60" name="对角圆角矩形 59"/>
            <p:cNvSpPr/>
            <p:nvPr/>
          </p:nvSpPr>
          <p:spPr>
            <a:xfrm flipH="1">
              <a:off x="6732959" y="491465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61" name="对角圆角矩形 60"/>
            <p:cNvSpPr/>
            <p:nvPr/>
          </p:nvSpPr>
          <p:spPr>
            <a:xfrm flipH="1">
              <a:off x="6732959" y="52026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62" name="对角圆角矩形 61"/>
            <p:cNvSpPr/>
            <p:nvPr/>
          </p:nvSpPr>
          <p:spPr>
            <a:xfrm flipH="1">
              <a:off x="6732959" y="54907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sp>
        <p:nvSpPr>
          <p:cNvPr id="63" name="TextBox 20"/>
          <p:cNvSpPr txBox="1"/>
          <p:nvPr/>
        </p:nvSpPr>
        <p:spPr>
          <a:xfrm>
            <a:off x="1281430" y="1026220"/>
            <a:ext cx="33632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室内提示</a:t>
            </a:r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可移动标牌式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1D445F1-9CBD-4D46-8AA3-16FFD5E447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367" y="2714509"/>
            <a:ext cx="5254752" cy="3724656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87" descr="C:\Users\Administrator\Desktop\3 6.jpg"/>
          <p:cNvPicPr>
            <a:picLocks noChangeAspect="1"/>
          </p:cNvPicPr>
          <p:nvPr/>
        </p:nvPicPr>
        <p:blipFill>
          <a:blip r:embed="rId2" cstate="print"/>
          <a:srcRect r="63579" b="78712"/>
          <a:stretch>
            <a:fillRect/>
          </a:stretch>
        </p:blipFill>
        <p:spPr>
          <a:xfrm>
            <a:off x="0" y="5346700"/>
            <a:ext cx="6516936" cy="223224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" name="图片 87" descr="C:\Users\Administrator\Desktop\3 6.jpg"/>
          <p:cNvPicPr>
            <a:picLocks noChangeAspect="1"/>
          </p:cNvPicPr>
          <p:nvPr/>
        </p:nvPicPr>
        <p:blipFill>
          <a:blip r:embed="rId2" cstate="print"/>
          <a:srcRect r="63579" b="78712"/>
          <a:stretch>
            <a:fillRect/>
          </a:stretch>
        </p:blipFill>
        <p:spPr>
          <a:xfrm>
            <a:off x="0" y="1316355"/>
            <a:ext cx="6516936" cy="237416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843405" y="3302943"/>
            <a:ext cx="1191895" cy="245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1000" b="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主要位置提示</a:t>
            </a:r>
            <a:r>
              <a:rPr lang="en-US" sz="1000" b="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  </a:t>
            </a:r>
            <a:endParaRPr lang="zh-CN" altLang="en-US" sz="10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31360" y="3306753"/>
            <a:ext cx="1191895" cy="245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1000" b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次要位置提示</a:t>
            </a:r>
            <a:r>
              <a:rPr lang="en-US" sz="1000" b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  </a:t>
            </a:r>
            <a:endParaRPr lang="zh-CN" altLang="en-US" sz="100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90930" y="3690516"/>
            <a:ext cx="5379085" cy="124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位置：需设置WIFI覆盖、监控覆盖、垃圾桶、明厨亮灶等提示性信息处</a:t>
            </a:r>
          </a:p>
          <a:p>
            <a:pPr indent="0">
              <a:lnSpc>
                <a:spcPct val="150000"/>
              </a:lnSpc>
            </a:pPr>
            <a:r>
              <a:rPr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内容要素：主要功能图标、中英文提示语</a:t>
            </a:r>
            <a:endParaRPr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材料工艺：面板：5mm亚克力烤漆</a:t>
            </a:r>
          </a:p>
          <a:p>
            <a:pPr indent="0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</a:t>
            </a:r>
            <a:r>
              <a:rPr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光源：不发光</a:t>
            </a:r>
            <a:endParaRPr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</a:t>
            </a:r>
            <a:r>
              <a:rPr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安装：结构胶附墙粘接牢固</a:t>
            </a:r>
            <a:endParaRPr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90930" y="7722964"/>
            <a:ext cx="5379085" cy="12464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位置：需设置小心烫手、小心地滑、禁止吸烟、禁止入内等警示性信息处</a:t>
            </a:r>
            <a:endParaRPr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内容要素：警示图标、中英文警示语</a:t>
            </a:r>
            <a:endParaRPr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材料工艺：面板：5mm亚克力烤漆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</a:t>
            </a:r>
            <a:r>
              <a:rPr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光源：不发光</a:t>
            </a:r>
            <a:endParaRPr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</a:t>
            </a:r>
            <a:r>
              <a:rPr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安装：结构胶附墙粘接牢固</a:t>
            </a:r>
            <a:endParaRPr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508823" y="162124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系统应用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693410" y="521970"/>
            <a:ext cx="125539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人行导向</a:t>
            </a:r>
          </a:p>
        </p:txBody>
      </p:sp>
      <p:grpSp>
        <p:nvGrpSpPr>
          <p:cNvPr id="32" name="组合 18"/>
          <p:cNvGrpSpPr/>
          <p:nvPr/>
        </p:nvGrpSpPr>
        <p:grpSpPr>
          <a:xfrm>
            <a:off x="6660951" y="882204"/>
            <a:ext cx="1008112" cy="4824536"/>
            <a:chOff x="6660951" y="882204"/>
            <a:chExt cx="1008112" cy="4824536"/>
          </a:xfrm>
        </p:grpSpPr>
        <p:sp>
          <p:nvSpPr>
            <p:cNvPr id="33" name="对角圆角矩形 32"/>
            <p:cNvSpPr/>
            <p:nvPr/>
          </p:nvSpPr>
          <p:spPr>
            <a:xfrm>
              <a:off x="6660951" y="882204"/>
              <a:ext cx="1008112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标识</a:t>
              </a:r>
            </a:p>
          </p:txBody>
        </p:sp>
        <p:sp>
          <p:nvSpPr>
            <p:cNvPr id="34" name="对角圆角矩形 33"/>
            <p:cNvSpPr/>
            <p:nvPr/>
          </p:nvSpPr>
          <p:spPr>
            <a:xfrm>
              <a:off x="6660951" y="1314252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车行导向</a:t>
              </a:r>
            </a:p>
          </p:txBody>
        </p:sp>
        <p:sp>
          <p:nvSpPr>
            <p:cNvPr id="35" name="对角圆角矩形 34"/>
            <p:cNvSpPr/>
            <p:nvPr/>
          </p:nvSpPr>
          <p:spPr>
            <a:xfrm flipH="1">
              <a:off x="6732959" y="16022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36" name="对角圆角矩形 35"/>
            <p:cNvSpPr/>
            <p:nvPr/>
          </p:nvSpPr>
          <p:spPr>
            <a:xfrm flipH="1">
              <a:off x="6732959" y="18903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37" name="对角圆角矩形 36"/>
            <p:cNvSpPr/>
            <p:nvPr/>
          </p:nvSpPr>
          <p:spPr>
            <a:xfrm flipH="1">
              <a:off x="6732959" y="217834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分流</a:t>
              </a:r>
            </a:p>
          </p:txBody>
        </p:sp>
        <p:sp>
          <p:nvSpPr>
            <p:cNvPr id="38" name="对角圆角矩形 37"/>
            <p:cNvSpPr/>
            <p:nvPr/>
          </p:nvSpPr>
          <p:spPr>
            <a:xfrm flipH="1">
              <a:off x="6732959" y="246638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停车位</a:t>
              </a:r>
            </a:p>
          </p:txBody>
        </p:sp>
        <p:sp>
          <p:nvSpPr>
            <p:cNvPr id="39" name="对角圆角矩形 38"/>
            <p:cNvSpPr/>
            <p:nvPr/>
          </p:nvSpPr>
          <p:spPr>
            <a:xfrm flipH="1">
              <a:off x="6732959" y="275441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46" name="对角圆角矩形 45"/>
            <p:cNvSpPr/>
            <p:nvPr/>
          </p:nvSpPr>
          <p:spPr>
            <a:xfrm>
              <a:off x="6660951" y="3186460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47" name="对角圆角矩形 46"/>
            <p:cNvSpPr/>
            <p:nvPr/>
          </p:nvSpPr>
          <p:spPr>
            <a:xfrm flipH="1">
              <a:off x="6732959" y="347449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48" name="对角圆角矩形 47"/>
            <p:cNvSpPr/>
            <p:nvPr/>
          </p:nvSpPr>
          <p:spPr>
            <a:xfrm flipH="1">
              <a:off x="6732959" y="376252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49" name="对角圆角矩形 48"/>
            <p:cNvSpPr/>
            <p:nvPr/>
          </p:nvSpPr>
          <p:spPr>
            <a:xfrm flipH="1">
              <a:off x="6732959" y="405055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50" name="对角圆角矩形 49"/>
            <p:cNvSpPr/>
            <p:nvPr/>
          </p:nvSpPr>
          <p:spPr>
            <a:xfrm flipH="1">
              <a:off x="6732959" y="433858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51" name="对角圆角矩形 50"/>
            <p:cNvSpPr/>
            <p:nvPr/>
          </p:nvSpPr>
          <p:spPr>
            <a:xfrm flipH="1">
              <a:off x="6732959" y="462662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52" name="对角圆角矩形 51"/>
            <p:cNvSpPr/>
            <p:nvPr/>
          </p:nvSpPr>
          <p:spPr>
            <a:xfrm flipH="1">
              <a:off x="6732959" y="491465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53" name="对角圆角矩形 52"/>
            <p:cNvSpPr/>
            <p:nvPr/>
          </p:nvSpPr>
          <p:spPr>
            <a:xfrm flipH="1">
              <a:off x="6732959" y="52026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54" name="对角圆角矩形 53"/>
            <p:cNvSpPr/>
            <p:nvPr/>
          </p:nvSpPr>
          <p:spPr>
            <a:xfrm flipH="1">
              <a:off x="6732959" y="54907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sp>
        <p:nvSpPr>
          <p:cNvPr id="58" name="TextBox 20"/>
          <p:cNvSpPr txBox="1"/>
          <p:nvPr/>
        </p:nvSpPr>
        <p:spPr>
          <a:xfrm>
            <a:off x="1281430" y="1026220"/>
            <a:ext cx="33632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室内提示</a:t>
            </a:r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附着式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444927" y="9955212"/>
            <a:ext cx="936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C</a:t>
            </a:r>
            <a:endParaRPr lang="zh-CN" altLang="en-US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5E1C23A-321F-47A6-BDF1-D50CA6C5B1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430" y="1428581"/>
            <a:ext cx="1645920" cy="174345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C602485-BE27-42FB-BD23-A05410C7E5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726" y="1571205"/>
            <a:ext cx="1444752" cy="151790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8A0AA70A-4A72-471B-91F3-2040A64C6C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3229" y="5810552"/>
            <a:ext cx="2151888" cy="1304544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87" descr="C:\Users\Administrator\Desktop\3 6.jpg"/>
          <p:cNvPicPr>
            <a:picLocks noChangeAspect="1"/>
          </p:cNvPicPr>
          <p:nvPr/>
        </p:nvPicPr>
        <p:blipFill>
          <a:blip r:embed="rId2" cstate="print"/>
          <a:srcRect r="63579" b="78712"/>
          <a:stretch>
            <a:fillRect/>
          </a:stretch>
        </p:blipFill>
        <p:spPr>
          <a:xfrm>
            <a:off x="1044327" y="1314450"/>
            <a:ext cx="6516936" cy="55444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-2147482284"/>
          <p:cNvPicPr>
            <a:picLocks noChangeAspect="1"/>
          </p:cNvPicPr>
          <p:nvPr/>
        </p:nvPicPr>
        <p:blipFill>
          <a:blip r:embed="rId3" cstate="print"/>
          <a:srcRect b="5967"/>
          <a:stretch>
            <a:fillRect/>
          </a:stretch>
        </p:blipFill>
        <p:spPr>
          <a:xfrm>
            <a:off x="1116335" y="1655063"/>
            <a:ext cx="5571490" cy="48437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044327" y="6892925"/>
            <a:ext cx="5521573" cy="1245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位置：大面积玻璃门、橱窗等</a:t>
            </a:r>
            <a:endParaRPr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内容要素：形象LOGO（可选）、营运企业名称、服务区名称（可选）</a:t>
            </a:r>
          </a:p>
          <a:p>
            <a:pPr indent="0">
              <a:lnSpc>
                <a:spcPct val="150000"/>
              </a:lnSpc>
            </a:pPr>
            <a:r>
              <a:rPr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材料工艺：材质：磨砂车身贴打印</a:t>
            </a:r>
            <a:endParaRPr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</a:t>
            </a:r>
            <a:r>
              <a:rPr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光源：不发光</a:t>
            </a:r>
            <a:endParaRPr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          </a:t>
            </a:r>
            <a:r>
              <a:rPr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安装：自带粘胶与玻璃粘牢</a:t>
            </a:r>
            <a:endParaRPr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8" name="TextBox 20"/>
          <p:cNvSpPr txBox="1"/>
          <p:nvPr/>
        </p:nvSpPr>
        <p:spPr>
          <a:xfrm>
            <a:off x="1281430" y="1026220"/>
            <a:ext cx="33632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室内提示</a:t>
            </a:r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玻璃防撞贴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 flipH="1">
            <a:off x="-107166" y="904429"/>
            <a:ext cx="1008112" cy="4824536"/>
            <a:chOff x="6660951" y="882204"/>
            <a:chExt cx="1008112" cy="4824536"/>
          </a:xfrm>
        </p:grpSpPr>
        <p:sp>
          <p:nvSpPr>
            <p:cNvPr id="30" name="对角圆角矩形 29"/>
            <p:cNvSpPr/>
            <p:nvPr/>
          </p:nvSpPr>
          <p:spPr>
            <a:xfrm>
              <a:off x="6660951" y="882204"/>
              <a:ext cx="1008112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标识</a:t>
              </a:r>
            </a:p>
          </p:txBody>
        </p:sp>
        <p:sp>
          <p:nvSpPr>
            <p:cNvPr id="31" name="对角圆角矩形 30"/>
            <p:cNvSpPr/>
            <p:nvPr/>
          </p:nvSpPr>
          <p:spPr>
            <a:xfrm>
              <a:off x="6660951" y="1314252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车行导向</a:t>
              </a:r>
            </a:p>
          </p:txBody>
        </p:sp>
        <p:sp>
          <p:nvSpPr>
            <p:cNvPr id="32" name="对角圆角矩形 31"/>
            <p:cNvSpPr/>
            <p:nvPr/>
          </p:nvSpPr>
          <p:spPr>
            <a:xfrm flipH="1">
              <a:off x="6732959" y="16022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33" name="对角圆角矩形 32"/>
            <p:cNvSpPr/>
            <p:nvPr/>
          </p:nvSpPr>
          <p:spPr>
            <a:xfrm flipH="1">
              <a:off x="6732959" y="18903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34" name="对角圆角矩形 33"/>
            <p:cNvSpPr/>
            <p:nvPr/>
          </p:nvSpPr>
          <p:spPr>
            <a:xfrm flipH="1">
              <a:off x="6732959" y="217834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分流</a:t>
              </a:r>
            </a:p>
          </p:txBody>
        </p:sp>
        <p:sp>
          <p:nvSpPr>
            <p:cNvPr id="35" name="对角圆角矩形 34"/>
            <p:cNvSpPr/>
            <p:nvPr/>
          </p:nvSpPr>
          <p:spPr>
            <a:xfrm flipH="1">
              <a:off x="6732959" y="246638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停车位</a:t>
              </a:r>
            </a:p>
          </p:txBody>
        </p:sp>
        <p:sp>
          <p:nvSpPr>
            <p:cNvPr id="36" name="对角圆角矩形 35"/>
            <p:cNvSpPr/>
            <p:nvPr/>
          </p:nvSpPr>
          <p:spPr>
            <a:xfrm flipH="1">
              <a:off x="6732959" y="275441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37" name="对角圆角矩形 36"/>
            <p:cNvSpPr/>
            <p:nvPr/>
          </p:nvSpPr>
          <p:spPr>
            <a:xfrm>
              <a:off x="6660951" y="3186460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38" name="对角圆角矩形 37"/>
            <p:cNvSpPr/>
            <p:nvPr/>
          </p:nvSpPr>
          <p:spPr>
            <a:xfrm flipH="1">
              <a:off x="6732959" y="347449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39" name="对角圆角矩形 38"/>
            <p:cNvSpPr/>
            <p:nvPr/>
          </p:nvSpPr>
          <p:spPr>
            <a:xfrm flipH="1">
              <a:off x="6732959" y="376252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40" name="对角圆角矩形 39"/>
            <p:cNvSpPr/>
            <p:nvPr/>
          </p:nvSpPr>
          <p:spPr>
            <a:xfrm flipH="1">
              <a:off x="6732959" y="405055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41" name="对角圆角矩形 40"/>
            <p:cNvSpPr/>
            <p:nvPr/>
          </p:nvSpPr>
          <p:spPr>
            <a:xfrm flipH="1">
              <a:off x="6732959" y="433858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42" name="对角圆角矩形 41"/>
            <p:cNvSpPr/>
            <p:nvPr/>
          </p:nvSpPr>
          <p:spPr>
            <a:xfrm flipH="1">
              <a:off x="6732959" y="462662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60" name="对角圆角矩形 59"/>
            <p:cNvSpPr/>
            <p:nvPr/>
          </p:nvSpPr>
          <p:spPr>
            <a:xfrm flipH="1">
              <a:off x="6732959" y="491465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61" name="对角圆角矩形 60"/>
            <p:cNvSpPr/>
            <p:nvPr/>
          </p:nvSpPr>
          <p:spPr>
            <a:xfrm flipH="1">
              <a:off x="6732959" y="52026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/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63" name="对角圆角矩形 62"/>
            <p:cNvSpPr/>
            <p:nvPr/>
          </p:nvSpPr>
          <p:spPr>
            <a:xfrm flipH="1">
              <a:off x="6732959" y="54907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900312" y="1314252"/>
          <a:ext cx="5616624" cy="8568960"/>
        </p:xfrm>
        <a:graphic>
          <a:graphicData uri="http://schemas.openxmlformats.org/drawingml/2006/table">
            <a:tbl>
              <a:tblPr/>
              <a:tblGrid>
                <a:gridCol w="1123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49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083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4842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中文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0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英文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0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设置要求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5564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小心地滑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Warning Slippery</a:t>
                      </a:r>
                      <a:endParaRPr 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卫生间附近地面湿滑区域必须设置，其它情况按需设置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5564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禁止吸烟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No Smoking</a:t>
                      </a:r>
                      <a:endParaRPr 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母婴室、儿童活动区、餐厅必须设置，其它位置按需设置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4842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小心烫手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Hot Caution</a:t>
                      </a:r>
                      <a:endParaRPr 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开水间必须设置，其它位置按需设置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4842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照顾好小孩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Take Care Of Children</a:t>
                      </a:r>
                      <a:endParaRPr 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儿童活动区必须设置，其它区域按需设置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4842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勿疲劳驾驶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No Fatigue Driving</a:t>
                      </a:r>
                      <a:endParaRPr 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司机休息室必须设置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5564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勿酒后驾驶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No Drunk Driving</a:t>
                      </a:r>
                      <a:endParaRPr 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司机休息室及提供酒精类食品、饮品的场所必须设置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4842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请勿拍照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No Photos</a:t>
                      </a:r>
                      <a:endParaRPr 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监控室必须设置，其它位置按需设置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4842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节约用水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Saving Water</a:t>
                      </a:r>
                      <a:endParaRPr 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公厕盥洗室必须设置，其它位置按需设置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4842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0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节约用纸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Saving Paper</a:t>
                      </a:r>
                      <a:endParaRPr 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公厕等免费提供卫生纸的场所必须设置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4842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当心夹手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Warning Hands Pinching</a:t>
                      </a:r>
                      <a:endParaRPr 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电动门等有夹手危险的位置必须设置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4842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当心触电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Warning Electric Shock</a:t>
                      </a:r>
                      <a:endParaRPr 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配电室等配电、控电场所必须设置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25564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禁止操作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Stuff Only</a:t>
                      </a:r>
                      <a:endParaRPr 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公共环境内的照明、空调、闸阀等公共设施控制开关必须设置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4842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禁止饮用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No Drinking</a:t>
                      </a:r>
                      <a:endParaRPr 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洗手盆等提供非饮用水的位置必须设置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25564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禁止攀爬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No Climbing</a:t>
                      </a:r>
                      <a:endParaRPr 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屋面检修爬梯、设备检修口等攀爬易产生危险的位置必须设置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14842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禁止翻越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No Crossing</a:t>
                      </a:r>
                      <a:endParaRPr 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高临空栏杆等翻越后果严重的位置必须设置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14842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000" b="0" i="0" u="none" strike="noStrike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请勿打扰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No Disturbing</a:t>
                      </a:r>
                      <a:endParaRPr 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会议室、休息室等房间按需设置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14842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请勿喧哗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Keep Quiet</a:t>
                      </a:r>
                      <a:endParaRPr 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母婴室必须设置，其它位置按需设置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14842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请勿乱扔垃圾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Do Not Throw Rubbish</a:t>
                      </a:r>
                      <a:endParaRPr 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公共环境按需设置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14842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光盘行动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Clear Your Plate</a:t>
                      </a:r>
                      <a:endParaRPr 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自助餐区必须设置，其它餐饮区域按需设置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14842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当面点钞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Counting Face To Face</a:t>
                      </a:r>
                      <a:endParaRPr 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收银台等发生现金交易的位置按需设置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14842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食材展示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Ingredients Displaying</a:t>
                      </a:r>
                      <a:endParaRPr 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厨房食材留样区、展示柜按需设置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2148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WIFI覆盖</a:t>
                      </a:r>
                      <a:endParaRPr 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WIFI Covered Area</a:t>
                      </a:r>
                      <a:endParaRPr 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需要提示无线网络覆盖的区域或场所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214842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监控覆盖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Monitor Covered Area</a:t>
                      </a:r>
                      <a:endParaRPr 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需要提示有视频监控覆盖的区域或场所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214842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请保管好贵重物品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Keep Valuables Safe </a:t>
                      </a:r>
                      <a:endParaRPr 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需要提示注意保管贵重的区域或场所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214842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温水洗手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Warm Washing</a:t>
                      </a:r>
                      <a:endParaRPr 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主力公厕提供温水洗手的盥洗室必须设置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214842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感应出水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Inductive Washing</a:t>
                      </a:r>
                      <a:endParaRPr 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采用感应式开关的的盥洗室洗手盆必须设置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214842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洗手液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Hand Lotion</a:t>
                      </a:r>
                      <a:endParaRPr 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提供洗手液的位置按需设置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214842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干手器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Hand Drier</a:t>
                      </a:r>
                      <a:endParaRPr 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设置干手机或干手器的位置按需设置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214842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纸巾纸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Facial Tissue</a:t>
                      </a:r>
                      <a:endParaRPr 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提供擦手纸、餐巾纸等的位置按需设置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214842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卫生纸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Toilet Paper</a:t>
                      </a:r>
                      <a:endParaRPr 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提供厕纸等位置按需设置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214842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废物箱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Rubbish Bin</a:t>
                      </a:r>
                      <a:endParaRPr 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提示垃圾桶、废纸箱等存放废弃物的设施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214842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烟灰盒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Ashtray</a:t>
                      </a:r>
                      <a:endParaRPr 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提示专用于存放烟灰的设施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425564">
                <a:tc>
                  <a:txBody>
                    <a:bodyPr/>
                    <a:lstStyle/>
                    <a:p>
                      <a:pPr algn="ctr" fontAlgn="ctr"/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报警按钮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Alarm Button</a:t>
                      </a:r>
                      <a:endParaRPr lang="zh-CN" sz="1000" b="0" i="0" u="none" strike="noStrike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  </a:t>
                      </a:r>
                      <a:r>
                        <a:rPr lang="zh-CN" sz="1000" b="0" i="0" u="none" strike="noStrike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无障碍卫生间、第三卫生间、消防报警按钮位置必须设置</a:t>
                      </a:r>
                    </a:p>
                  </a:txBody>
                  <a:tcPr marL="36000" marR="36000" marT="297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</a:tbl>
          </a:graphicData>
        </a:graphic>
      </p:graphicFrame>
      <p:sp>
        <p:nvSpPr>
          <p:cNvPr id="3" name="TextBox 20"/>
          <p:cNvSpPr txBox="1"/>
          <p:nvPr/>
        </p:nvSpPr>
        <p:spPr>
          <a:xfrm>
            <a:off x="1980431" y="1026220"/>
            <a:ext cx="33632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常用室内警示提示类标准用语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  <p:grpSp>
        <p:nvGrpSpPr>
          <p:cNvPr id="4" name="组合 18"/>
          <p:cNvGrpSpPr/>
          <p:nvPr/>
        </p:nvGrpSpPr>
        <p:grpSpPr>
          <a:xfrm>
            <a:off x="6660951" y="882204"/>
            <a:ext cx="1008112" cy="4824536"/>
            <a:chOff x="6660951" y="882204"/>
            <a:chExt cx="1008112" cy="4824536"/>
          </a:xfrm>
        </p:grpSpPr>
        <p:sp>
          <p:nvSpPr>
            <p:cNvPr id="5" name="对角圆角矩形 4"/>
            <p:cNvSpPr/>
            <p:nvPr/>
          </p:nvSpPr>
          <p:spPr>
            <a:xfrm>
              <a:off x="6660951" y="882204"/>
              <a:ext cx="1008112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标识</a:t>
              </a:r>
            </a:p>
          </p:txBody>
        </p:sp>
        <p:sp>
          <p:nvSpPr>
            <p:cNvPr id="6" name="对角圆角矩形 5"/>
            <p:cNvSpPr/>
            <p:nvPr/>
          </p:nvSpPr>
          <p:spPr>
            <a:xfrm>
              <a:off x="6660951" y="1314252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车行导向</a:t>
              </a:r>
            </a:p>
          </p:txBody>
        </p:sp>
        <p:sp>
          <p:nvSpPr>
            <p:cNvPr id="7" name="对角圆角矩形 6"/>
            <p:cNvSpPr/>
            <p:nvPr/>
          </p:nvSpPr>
          <p:spPr>
            <a:xfrm flipH="1">
              <a:off x="6732959" y="16022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8" name="对角圆角矩形 7"/>
            <p:cNvSpPr/>
            <p:nvPr/>
          </p:nvSpPr>
          <p:spPr>
            <a:xfrm flipH="1">
              <a:off x="6732959" y="18903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9" name="对角圆角矩形 8"/>
            <p:cNvSpPr/>
            <p:nvPr/>
          </p:nvSpPr>
          <p:spPr>
            <a:xfrm flipH="1">
              <a:off x="6732959" y="217834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分流</a:t>
              </a:r>
            </a:p>
          </p:txBody>
        </p:sp>
        <p:sp>
          <p:nvSpPr>
            <p:cNvPr id="10" name="对角圆角矩形 9"/>
            <p:cNvSpPr/>
            <p:nvPr/>
          </p:nvSpPr>
          <p:spPr>
            <a:xfrm flipH="1">
              <a:off x="6732959" y="246638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停车位</a:t>
              </a:r>
            </a:p>
          </p:txBody>
        </p:sp>
        <p:sp>
          <p:nvSpPr>
            <p:cNvPr id="11" name="对角圆角矩形 10"/>
            <p:cNvSpPr/>
            <p:nvPr/>
          </p:nvSpPr>
          <p:spPr>
            <a:xfrm flipH="1">
              <a:off x="6732959" y="275441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12" name="对角圆角矩形 11"/>
            <p:cNvSpPr/>
            <p:nvPr/>
          </p:nvSpPr>
          <p:spPr>
            <a:xfrm>
              <a:off x="6660951" y="3186460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13" name="对角圆角矩形 12"/>
            <p:cNvSpPr/>
            <p:nvPr/>
          </p:nvSpPr>
          <p:spPr>
            <a:xfrm flipH="1">
              <a:off x="6732959" y="347449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14" name="对角圆角矩形 13"/>
            <p:cNvSpPr/>
            <p:nvPr/>
          </p:nvSpPr>
          <p:spPr>
            <a:xfrm flipH="1">
              <a:off x="6732959" y="376252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15" name="对角圆角矩形 14"/>
            <p:cNvSpPr/>
            <p:nvPr/>
          </p:nvSpPr>
          <p:spPr>
            <a:xfrm flipH="1">
              <a:off x="6732959" y="405055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16" name="对角圆角矩形 15"/>
            <p:cNvSpPr/>
            <p:nvPr/>
          </p:nvSpPr>
          <p:spPr>
            <a:xfrm flipH="1">
              <a:off x="6732959" y="433858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17" name="对角圆角矩形 16"/>
            <p:cNvSpPr/>
            <p:nvPr/>
          </p:nvSpPr>
          <p:spPr>
            <a:xfrm flipH="1">
              <a:off x="6732959" y="462662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18" name="对角圆角矩形 17"/>
            <p:cNvSpPr/>
            <p:nvPr/>
          </p:nvSpPr>
          <p:spPr>
            <a:xfrm flipH="1">
              <a:off x="6732959" y="491465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19" name="对角圆角矩形 18"/>
            <p:cNvSpPr/>
            <p:nvPr/>
          </p:nvSpPr>
          <p:spPr>
            <a:xfrm flipH="1">
              <a:off x="6732959" y="52026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20" name="对角圆角矩形 19"/>
            <p:cNvSpPr/>
            <p:nvPr/>
          </p:nvSpPr>
          <p:spPr>
            <a:xfrm flipH="1">
              <a:off x="6732959" y="54907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5508823" y="162124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系统应用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693410" y="521970"/>
            <a:ext cx="125539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人行导向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44927" y="9955212"/>
            <a:ext cx="936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C</a:t>
            </a:r>
            <a:endParaRPr lang="zh-CN" altLang="en-US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87" descr="C:\Users\Administrator\Desktop\3 6.jpg"/>
          <p:cNvPicPr>
            <a:picLocks noChangeAspect="1"/>
          </p:cNvPicPr>
          <p:nvPr/>
        </p:nvPicPr>
        <p:blipFill>
          <a:blip r:embed="rId2" cstate="print"/>
          <a:srcRect r="63579" b="78712"/>
          <a:stretch>
            <a:fillRect/>
          </a:stretch>
        </p:blipFill>
        <p:spPr>
          <a:xfrm>
            <a:off x="1090930" y="1674292"/>
            <a:ext cx="6470333" cy="50405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94" descr="C:\Users\Administrator\Desktop\3 3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20391" y="2610396"/>
            <a:ext cx="4958715" cy="2755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116335" y="6930876"/>
            <a:ext cx="5080000" cy="245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1000" b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设置要求：按《</a:t>
            </a:r>
            <a:r>
              <a: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建筑</a:t>
            </a:r>
            <a:r>
              <a:rPr lang="zh-CN" sz="1000" b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设计防火规范》</a:t>
            </a:r>
            <a:r>
              <a:rPr lang="en-US" sz="1000" b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GB50016-2014</a:t>
            </a:r>
            <a:r>
              <a:rPr lang="zh-CN" sz="1000" b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相关要求设置</a:t>
            </a:r>
            <a:endParaRPr lang="zh-CN" altLang="en-US" sz="1000" b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  <p:grpSp>
        <p:nvGrpSpPr>
          <p:cNvPr id="5" name="组合 8"/>
          <p:cNvGrpSpPr/>
          <p:nvPr/>
        </p:nvGrpSpPr>
        <p:grpSpPr>
          <a:xfrm flipH="1">
            <a:off x="-105896" y="905064"/>
            <a:ext cx="1008112" cy="4824536"/>
            <a:chOff x="6660951" y="882204"/>
            <a:chExt cx="1008112" cy="4824536"/>
          </a:xfrm>
        </p:grpSpPr>
        <p:sp>
          <p:nvSpPr>
            <p:cNvPr id="10" name="对角圆角矩形 9"/>
            <p:cNvSpPr/>
            <p:nvPr/>
          </p:nvSpPr>
          <p:spPr>
            <a:xfrm>
              <a:off x="6660951" y="882204"/>
              <a:ext cx="1008112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标识</a:t>
              </a:r>
            </a:p>
          </p:txBody>
        </p:sp>
        <p:sp>
          <p:nvSpPr>
            <p:cNvPr id="11" name="对角圆角矩形 10"/>
            <p:cNvSpPr/>
            <p:nvPr/>
          </p:nvSpPr>
          <p:spPr>
            <a:xfrm>
              <a:off x="6660951" y="1314252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车行导向</a:t>
              </a:r>
            </a:p>
          </p:txBody>
        </p:sp>
        <p:sp>
          <p:nvSpPr>
            <p:cNvPr id="12" name="对角圆角矩形 11"/>
            <p:cNvSpPr/>
            <p:nvPr/>
          </p:nvSpPr>
          <p:spPr>
            <a:xfrm flipH="1">
              <a:off x="6732959" y="16022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13" name="对角圆角矩形 12"/>
            <p:cNvSpPr/>
            <p:nvPr/>
          </p:nvSpPr>
          <p:spPr>
            <a:xfrm flipH="1">
              <a:off x="6732959" y="18903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14" name="对角圆角矩形 13"/>
            <p:cNvSpPr/>
            <p:nvPr/>
          </p:nvSpPr>
          <p:spPr>
            <a:xfrm flipH="1">
              <a:off x="6732959" y="217834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分流</a:t>
              </a:r>
            </a:p>
          </p:txBody>
        </p:sp>
        <p:sp>
          <p:nvSpPr>
            <p:cNvPr id="15" name="对角圆角矩形 14"/>
            <p:cNvSpPr/>
            <p:nvPr/>
          </p:nvSpPr>
          <p:spPr>
            <a:xfrm flipH="1">
              <a:off x="6732959" y="246638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停车位</a:t>
              </a:r>
            </a:p>
          </p:txBody>
        </p:sp>
        <p:sp>
          <p:nvSpPr>
            <p:cNvPr id="16" name="对角圆角矩形 15"/>
            <p:cNvSpPr/>
            <p:nvPr/>
          </p:nvSpPr>
          <p:spPr>
            <a:xfrm flipH="1">
              <a:off x="6732959" y="275441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17" name="对角圆角矩形 16"/>
            <p:cNvSpPr/>
            <p:nvPr/>
          </p:nvSpPr>
          <p:spPr>
            <a:xfrm>
              <a:off x="6660951" y="3186460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18" name="对角圆角矩形 17"/>
            <p:cNvSpPr/>
            <p:nvPr/>
          </p:nvSpPr>
          <p:spPr>
            <a:xfrm flipH="1">
              <a:off x="6732959" y="347449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20" name="对角圆角矩形 19"/>
            <p:cNvSpPr/>
            <p:nvPr/>
          </p:nvSpPr>
          <p:spPr>
            <a:xfrm flipH="1">
              <a:off x="6732959" y="376252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21" name="对角圆角矩形 20"/>
            <p:cNvSpPr/>
            <p:nvPr/>
          </p:nvSpPr>
          <p:spPr>
            <a:xfrm flipH="1">
              <a:off x="6732959" y="405055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40" name="对角圆角矩形 39"/>
            <p:cNvSpPr/>
            <p:nvPr/>
          </p:nvSpPr>
          <p:spPr>
            <a:xfrm flipH="1">
              <a:off x="6732959" y="433858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42" name="对角圆角矩形 41"/>
            <p:cNvSpPr/>
            <p:nvPr/>
          </p:nvSpPr>
          <p:spPr>
            <a:xfrm flipH="1">
              <a:off x="6732959" y="462662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43" name="对角圆角矩形 42"/>
            <p:cNvSpPr/>
            <p:nvPr/>
          </p:nvSpPr>
          <p:spPr>
            <a:xfrm flipH="1">
              <a:off x="6732959" y="491465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44" name="对角圆角矩形 43"/>
            <p:cNvSpPr/>
            <p:nvPr/>
          </p:nvSpPr>
          <p:spPr>
            <a:xfrm flipH="1">
              <a:off x="6732959" y="52026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45" name="对角圆角矩形 44"/>
            <p:cNvSpPr/>
            <p:nvPr/>
          </p:nvSpPr>
          <p:spPr>
            <a:xfrm flipH="1">
              <a:off x="6732959" y="54907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r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sp>
        <p:nvSpPr>
          <p:cNvPr id="28" name="TextBox 20"/>
          <p:cNvSpPr txBox="1"/>
          <p:nvPr/>
        </p:nvSpPr>
        <p:spPr>
          <a:xfrm>
            <a:off x="1281430" y="1314252"/>
            <a:ext cx="33632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消防疏散</a:t>
            </a:r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悬挂式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87" descr="C:\Users\Administrator\Desktop\3 6.jpg"/>
          <p:cNvPicPr>
            <a:picLocks noChangeAspect="1"/>
          </p:cNvPicPr>
          <p:nvPr/>
        </p:nvPicPr>
        <p:blipFill>
          <a:blip r:embed="rId2" cstate="print"/>
          <a:srcRect r="63579" b="78712"/>
          <a:stretch>
            <a:fillRect/>
          </a:stretch>
        </p:blipFill>
        <p:spPr>
          <a:xfrm>
            <a:off x="0" y="1674292"/>
            <a:ext cx="6470333" cy="50405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5508823" y="162124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系统应用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693410" y="521970"/>
            <a:ext cx="125539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人行导向</a:t>
            </a:r>
          </a:p>
        </p:txBody>
      </p:sp>
      <p:grpSp>
        <p:nvGrpSpPr>
          <p:cNvPr id="4" name="组合 18"/>
          <p:cNvGrpSpPr/>
          <p:nvPr/>
        </p:nvGrpSpPr>
        <p:grpSpPr>
          <a:xfrm>
            <a:off x="6660951" y="882204"/>
            <a:ext cx="1008112" cy="4824536"/>
            <a:chOff x="6660951" y="882204"/>
            <a:chExt cx="1008112" cy="4824536"/>
          </a:xfrm>
        </p:grpSpPr>
        <p:sp>
          <p:nvSpPr>
            <p:cNvPr id="5" name="对角圆角矩形 4"/>
            <p:cNvSpPr/>
            <p:nvPr/>
          </p:nvSpPr>
          <p:spPr>
            <a:xfrm>
              <a:off x="6660951" y="882204"/>
              <a:ext cx="1008112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标识</a:t>
              </a:r>
            </a:p>
          </p:txBody>
        </p:sp>
        <p:sp>
          <p:nvSpPr>
            <p:cNvPr id="6" name="对角圆角矩形 5"/>
            <p:cNvSpPr/>
            <p:nvPr/>
          </p:nvSpPr>
          <p:spPr>
            <a:xfrm>
              <a:off x="6660951" y="1314252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车行导向</a:t>
              </a:r>
            </a:p>
          </p:txBody>
        </p:sp>
        <p:sp>
          <p:nvSpPr>
            <p:cNvPr id="7" name="对角圆角矩形 6"/>
            <p:cNvSpPr/>
            <p:nvPr/>
          </p:nvSpPr>
          <p:spPr>
            <a:xfrm flipH="1">
              <a:off x="6732959" y="16022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预告</a:t>
              </a:r>
            </a:p>
          </p:txBody>
        </p:sp>
        <p:sp>
          <p:nvSpPr>
            <p:cNvPr id="8" name="对角圆角矩形 7"/>
            <p:cNvSpPr/>
            <p:nvPr/>
          </p:nvSpPr>
          <p:spPr>
            <a:xfrm flipH="1">
              <a:off x="6732959" y="18903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出入口</a:t>
              </a:r>
            </a:p>
          </p:txBody>
        </p:sp>
        <p:sp>
          <p:nvSpPr>
            <p:cNvPr id="9" name="对角圆角矩形 8"/>
            <p:cNvSpPr/>
            <p:nvPr/>
          </p:nvSpPr>
          <p:spPr>
            <a:xfrm flipH="1">
              <a:off x="6732959" y="217834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分流</a:t>
              </a:r>
            </a:p>
          </p:txBody>
        </p:sp>
        <p:sp>
          <p:nvSpPr>
            <p:cNvPr id="10" name="对角圆角矩形 9"/>
            <p:cNvSpPr/>
            <p:nvPr/>
          </p:nvSpPr>
          <p:spPr>
            <a:xfrm flipH="1">
              <a:off x="6732959" y="246638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停车位</a:t>
              </a:r>
            </a:p>
          </p:txBody>
        </p:sp>
        <p:sp>
          <p:nvSpPr>
            <p:cNvPr id="11" name="对角圆角矩形 10"/>
            <p:cNvSpPr/>
            <p:nvPr/>
          </p:nvSpPr>
          <p:spPr>
            <a:xfrm flipH="1">
              <a:off x="6732959" y="275441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警示提示</a:t>
              </a:r>
            </a:p>
          </p:txBody>
        </p:sp>
        <p:sp>
          <p:nvSpPr>
            <p:cNvPr id="12" name="对角圆角矩形 11"/>
            <p:cNvSpPr/>
            <p:nvPr/>
          </p:nvSpPr>
          <p:spPr>
            <a:xfrm>
              <a:off x="6660951" y="3186460"/>
              <a:ext cx="792088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人行导向</a:t>
              </a:r>
            </a:p>
          </p:txBody>
        </p:sp>
        <p:sp>
          <p:nvSpPr>
            <p:cNvPr id="13" name="对角圆角矩形 12"/>
            <p:cNvSpPr/>
            <p:nvPr/>
          </p:nvSpPr>
          <p:spPr>
            <a:xfrm flipH="1">
              <a:off x="6732959" y="347449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场地指向</a:t>
              </a:r>
            </a:p>
          </p:txBody>
        </p:sp>
        <p:sp>
          <p:nvSpPr>
            <p:cNvPr id="14" name="对角圆角矩形 13"/>
            <p:cNvSpPr/>
            <p:nvPr/>
          </p:nvSpPr>
          <p:spPr>
            <a:xfrm flipH="1">
              <a:off x="6732959" y="376252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algn="l" defTabSz="914400" rtl="0" eaLnBrk="1" latinLnBrk="0" hangingPunct="1"/>
              <a:r>
                <a:rPr lang="zh-CN" altLang="en-US" sz="1000" kern="12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场地位置</a:t>
              </a:r>
            </a:p>
          </p:txBody>
        </p:sp>
        <p:sp>
          <p:nvSpPr>
            <p:cNvPr id="15" name="对角圆角矩形 14"/>
            <p:cNvSpPr/>
            <p:nvPr/>
          </p:nvSpPr>
          <p:spPr>
            <a:xfrm flipH="1">
              <a:off x="6732959" y="405055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场地提示</a:t>
              </a:r>
            </a:p>
          </p:txBody>
        </p:sp>
        <p:sp>
          <p:nvSpPr>
            <p:cNvPr id="16" name="对角圆角矩形 15"/>
            <p:cNvSpPr/>
            <p:nvPr/>
          </p:nvSpPr>
          <p:spPr>
            <a:xfrm flipH="1">
              <a:off x="6732959" y="4338588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综合信息</a:t>
              </a:r>
            </a:p>
          </p:txBody>
        </p:sp>
        <p:sp>
          <p:nvSpPr>
            <p:cNvPr id="17" name="对角圆角矩形 16"/>
            <p:cNvSpPr/>
            <p:nvPr/>
          </p:nvSpPr>
          <p:spPr>
            <a:xfrm flipH="1">
              <a:off x="6732959" y="4626620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室内指向</a:t>
              </a:r>
            </a:p>
          </p:txBody>
        </p:sp>
        <p:sp>
          <p:nvSpPr>
            <p:cNvPr id="18" name="对角圆角矩形 17"/>
            <p:cNvSpPr/>
            <p:nvPr/>
          </p:nvSpPr>
          <p:spPr>
            <a:xfrm flipH="1">
              <a:off x="6732959" y="4914652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室内位置</a:t>
              </a:r>
            </a:p>
          </p:txBody>
        </p:sp>
        <p:sp>
          <p:nvSpPr>
            <p:cNvPr id="19" name="对角圆角矩形 18"/>
            <p:cNvSpPr/>
            <p:nvPr/>
          </p:nvSpPr>
          <p:spPr>
            <a:xfrm flipH="1">
              <a:off x="6732959" y="5202684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室内提示</a:t>
              </a:r>
            </a:p>
          </p:txBody>
        </p:sp>
        <p:sp>
          <p:nvSpPr>
            <p:cNvPr id="20" name="对角圆角矩形 19"/>
            <p:cNvSpPr/>
            <p:nvPr/>
          </p:nvSpPr>
          <p:spPr>
            <a:xfrm flipH="1">
              <a:off x="6732959" y="5490716"/>
              <a:ext cx="936104" cy="216024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02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r>
                <a:rPr lang="zh-CN" altLang="en-US" sz="1000" noProof="1">
                  <a:solidFill>
                    <a:schemeClr val="bg1">
                      <a:lumMod val="9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消防疏散</a:t>
              </a:r>
            </a:p>
          </p:txBody>
        </p:sp>
      </p:grpSp>
      <p:pic>
        <p:nvPicPr>
          <p:cNvPr id="21" name="图片 4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4327" y="2780631"/>
            <a:ext cx="5112568" cy="2566069"/>
          </a:xfrm>
          <a:prstGeom prst="rect">
            <a:avLst/>
          </a:prstGeom>
          <a:ln w="101600" cap="sq">
            <a:solidFill>
              <a:srgbClr val="00B050"/>
            </a:solidFill>
            <a:miter lim="800000"/>
          </a:ln>
          <a:effectLst>
            <a:outerShdw blurRad="57150" dist="1270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3" name="TextBox 20"/>
          <p:cNvSpPr txBox="1"/>
          <p:nvPr/>
        </p:nvSpPr>
        <p:spPr>
          <a:xfrm>
            <a:off x="1281430" y="1314252"/>
            <a:ext cx="33632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消防疏散</a:t>
            </a:r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附着式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  <p:sp>
        <p:nvSpPr>
          <p:cNvPr id="24" name="文本框 99"/>
          <p:cNvSpPr txBox="1"/>
          <p:nvPr/>
        </p:nvSpPr>
        <p:spPr>
          <a:xfrm>
            <a:off x="3060551" y="5634732"/>
            <a:ext cx="1191895" cy="245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1000" b="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消防疏散指示图</a:t>
            </a:r>
            <a:r>
              <a:rPr lang="en-US" sz="1000" b="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  </a:t>
            </a:r>
            <a:endParaRPr lang="zh-CN" altLang="en-US" sz="10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44927" y="9955212"/>
            <a:ext cx="936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C</a:t>
            </a:r>
            <a:endParaRPr lang="zh-CN" altLang="en-US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5508823" y="162124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基本规定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084887" y="522164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标准字体</a:t>
            </a:r>
          </a:p>
        </p:txBody>
      </p:sp>
      <p:sp>
        <p:nvSpPr>
          <p:cNvPr id="9" name="矩形 8"/>
          <p:cNvSpPr/>
          <p:nvPr/>
        </p:nvSpPr>
        <p:spPr>
          <a:xfrm>
            <a:off x="1005656" y="1786060"/>
            <a:ext cx="216277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latin typeface="黑体" panose="02010609060101010101" pitchFamily="49" charset="-122"/>
                <a:ea typeface="黑体" panose="02010609060101010101" pitchFamily="49" charset="-122"/>
              </a:rPr>
              <a:t>中</a:t>
            </a:r>
            <a:r>
              <a:rPr lang="en-US" altLang="zh-CN" sz="1000" dirty="0"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r>
              <a:rPr lang="zh-CN" altLang="en-US" sz="1000" dirty="0">
                <a:latin typeface="黑体" panose="02010609060101010101" pitchFamily="49" charset="-122"/>
                <a:ea typeface="黑体" panose="02010609060101010101" pitchFamily="49" charset="-122"/>
              </a:rPr>
              <a:t>英文及数字：</a:t>
            </a:r>
            <a:r>
              <a:rPr lang="zh-CN" altLang="zh-CN" sz="1000" dirty="0">
                <a:latin typeface="黑体" panose="02010609060101010101" pitchFamily="49" charset="-122"/>
                <a:ea typeface="黑体" panose="02010609060101010101" pitchFamily="49" charset="-122"/>
              </a:rPr>
              <a:t>交通标志专用字体</a:t>
            </a:r>
            <a:endParaRPr lang="zh-CN" altLang="en-US" sz="1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2319" y="3042444"/>
            <a:ext cx="5616624" cy="910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latin typeface="交通标志专用字体" pitchFamily="2" charset="-122"/>
                <a:ea typeface="交通标志专用字体" pitchFamily="2" charset="-122"/>
              </a:rPr>
              <a:t>交通标志专用字体</a:t>
            </a:r>
            <a:endParaRPr lang="en-US" altLang="zh-CN" sz="4000" dirty="0">
              <a:latin typeface="交通标志专用字体" pitchFamily="2" charset="-122"/>
              <a:ea typeface="交通标志专用字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72319" y="4626620"/>
            <a:ext cx="5904656" cy="3250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交通标志专用字体" panose="02010800040101010101" pitchFamily="2" charset="-122"/>
                <a:ea typeface="交通标志专用字体" panose="02010800040101010101" pitchFamily="2" charset="-122"/>
                <a:cs typeface="Arial" pitchFamily="34" charset="0"/>
              </a:rPr>
              <a:t>ABCDEFGHIJKLMNOPQRSTUVWXYZ</a:t>
            </a:r>
          </a:p>
          <a:p>
            <a:pPr>
              <a:lnSpc>
                <a:spcPct val="150000"/>
              </a:lnSpc>
            </a:pPr>
            <a:endParaRPr lang="en-US" altLang="zh-CN" sz="2800" dirty="0">
              <a:latin typeface="交通标志专用字体" panose="02010800040101010101" pitchFamily="2" charset="-122"/>
              <a:ea typeface="交通标志专用字体" panose="02010800040101010101" pitchFamily="2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err="1">
                <a:latin typeface="交通标志专用字体" panose="02010800040101010101" pitchFamily="2" charset="-122"/>
                <a:ea typeface="交通标志专用字体" panose="02010800040101010101" pitchFamily="2" charset="-122"/>
                <a:cs typeface="Arial" pitchFamily="34" charset="0"/>
              </a:rPr>
              <a:t>abcdefghijklmnopqrstuvwxwy</a:t>
            </a:r>
            <a:endParaRPr lang="en-US" altLang="zh-CN" sz="2800" dirty="0">
              <a:latin typeface="交通标志专用字体" panose="02010800040101010101" pitchFamily="2" charset="-122"/>
              <a:ea typeface="交通标志专用字体" panose="02010800040101010101" pitchFamily="2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latin typeface="交通标志专用字体" panose="02010800040101010101" pitchFamily="2" charset="-122"/>
              <a:ea typeface="交通标志专用字体" panose="02010800040101010101" pitchFamily="2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交通标志专用字体" panose="02010800040101010101" pitchFamily="2" charset="-122"/>
                <a:ea typeface="交通标志专用字体" panose="02010800040101010101" pitchFamily="2" charset="-122"/>
                <a:cs typeface="Arial" pitchFamily="34" charset="0"/>
              </a:rPr>
              <a:t>1234567890</a:t>
            </a:r>
            <a:endParaRPr lang="en-US" altLang="zh-CN" sz="3200" dirty="0">
              <a:latin typeface="交通标志专用字体" panose="02010800040101010101" pitchFamily="2" charset="-122"/>
              <a:ea typeface="交通标志专用字体" panose="0201080004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612279" y="162124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基本规定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84287" y="522164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图形标志</a:t>
            </a:r>
          </a:p>
        </p:txBody>
      </p:sp>
      <p:grpSp>
        <p:nvGrpSpPr>
          <p:cNvPr id="140" name="组合 139"/>
          <p:cNvGrpSpPr/>
          <p:nvPr/>
        </p:nvGrpSpPr>
        <p:grpSpPr>
          <a:xfrm>
            <a:off x="1476375" y="1170236"/>
            <a:ext cx="4641912" cy="7776864"/>
            <a:chOff x="1404367" y="1674292"/>
            <a:chExt cx="4899796" cy="8208912"/>
          </a:xfrm>
        </p:grpSpPr>
        <p:pic>
          <p:nvPicPr>
            <p:cNvPr id="1026" name="图片 20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04367" y="1674292"/>
              <a:ext cx="506475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" name="图片 19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953532" y="1674292"/>
              <a:ext cx="506475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8" name="图片 18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051862" y="1674292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9" name="图片 20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502697" y="1674292"/>
              <a:ext cx="506475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0" name="图片 19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601027" y="1674292"/>
              <a:ext cx="506475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1" name="图片 425" descr="C:\Users\Administrator\AppData\Roaming\Tencent\Users\22725772\QQ\WinTemp\RichOle\H[%Y07}VRMEHFH5)99U8R6D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150192" y="1674292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2" name="图片 206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699357" y="1674292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3" name="图片 212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248523" y="1674292"/>
              <a:ext cx="506475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4" name="图片 1765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5797688" y="1674292"/>
              <a:ext cx="506475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5" name="图片 78" descr="C:\Users\Administrator\AppData\Roaming\Tencent\Users\22725772\QQ\WinTemp\RichOle\%{%F@YNT7[C0`II}RC3@P97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1404367" y="2223457"/>
              <a:ext cx="506475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6" name="图片 1809" descr="C:\Users\Administrator\Desktop\P21.jp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1404367" y="2772622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7" name="图片 221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1953532" y="2223457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8" name="图片 224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2502697" y="2223457"/>
              <a:ext cx="506475" cy="513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9" name="图片 1810" descr="C:\Users\Administrator\Desktop\P22.jpg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3051862" y="2223457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0" name="图片 1811" descr="C:\Users\Administrator\Desktop\P23.jpg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3601027" y="2223457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1" name="图片 1761" descr="C:\Users\Administrator.OVQM3ICVNBSMAJW\Desktop\X1.jpg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4150192" y="2223457"/>
              <a:ext cx="506475" cy="513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2" name="图片 1764" descr="C:\Users\Administrator.OVQM3ICVNBSMAJW\Desktop\X2.jp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4699357" y="2223457"/>
              <a:ext cx="506475" cy="513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3" name="图片 1753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>
              <a:off x="5248523" y="2223457"/>
              <a:ext cx="506475" cy="513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4" name="图片 132" descr="C:\Users\Administrator\AppData\Roaming\Tencent\Users\22725772\QQ\WinTemp\RichOle\18YRRUWJ)YVI{8(U3T9X(7D.png"/>
            <p:cNvPicPr>
              <a:picLocks noChangeAspect="1" noChangeArrowheads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auto">
            <a:xfrm>
              <a:off x="1953532" y="2772622"/>
              <a:ext cx="500422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5" name="图片 134" descr="C:\Users\Administrator\AppData\Roaming\Tencent\Users\22725772\QQ\WinTemp\RichOle\O{W5`K1VF4[4XIEB)C~O}3Q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auto">
            <a:xfrm>
              <a:off x="2502697" y="2772622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6" name="图片 233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auto">
            <a:xfrm>
              <a:off x="5797688" y="2223457"/>
              <a:ext cx="506475" cy="513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7" name="图片 136" descr="C:\Users\Administrator\AppData\Roaming\Tencent\Users\22725772\QQ\WinTemp\RichOle\HTSYVS8_9PL@SEXM(48(8Q5.png"/>
            <p:cNvPicPr>
              <a:picLocks noChangeAspect="1" noChangeArrowheads="1"/>
            </p:cNvPicPr>
            <p:nvPr/>
          </p:nvPicPr>
          <p:blipFill>
            <a:blip r:embed="rId23" cstate="print"/>
            <a:srcRect/>
            <a:stretch>
              <a:fillRect/>
            </a:stretch>
          </p:blipFill>
          <p:spPr bwMode="auto">
            <a:xfrm>
              <a:off x="3051862" y="2772622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8" name="图片 7"/>
            <p:cNvPicPr>
              <a:picLocks noChangeAspect="1" noChangeArrowheads="1"/>
            </p:cNvPicPr>
            <p:nvPr/>
          </p:nvPicPr>
          <p:blipFill>
            <a:blip r:embed="rId24" cstate="print"/>
            <a:srcRect/>
            <a:stretch>
              <a:fillRect/>
            </a:stretch>
          </p:blipFill>
          <p:spPr bwMode="auto">
            <a:xfrm>
              <a:off x="3601027" y="2772622"/>
              <a:ext cx="506475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9" name="图片 10"/>
            <p:cNvPicPr>
              <a:picLocks noChangeAspect="1" noChangeArrowheads="1"/>
            </p:cNvPicPr>
            <p:nvPr/>
          </p:nvPicPr>
          <p:blipFill>
            <a:blip r:embed="rId25" cstate="print"/>
            <a:srcRect/>
            <a:stretch>
              <a:fillRect/>
            </a:stretch>
          </p:blipFill>
          <p:spPr bwMode="auto">
            <a:xfrm>
              <a:off x="4150192" y="2772622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50" name="图片 13"/>
            <p:cNvPicPr>
              <a:picLocks noChangeAspect="1" noChangeArrowheads="1"/>
            </p:cNvPicPr>
            <p:nvPr/>
          </p:nvPicPr>
          <p:blipFill>
            <a:blip r:embed="rId26" cstate="print"/>
            <a:srcRect/>
            <a:stretch>
              <a:fillRect/>
            </a:stretch>
          </p:blipFill>
          <p:spPr bwMode="auto">
            <a:xfrm>
              <a:off x="4699357" y="2772622"/>
              <a:ext cx="506475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51" name="图片 16"/>
            <p:cNvPicPr>
              <a:picLocks noChangeAspect="1" noChangeArrowheads="1"/>
            </p:cNvPicPr>
            <p:nvPr/>
          </p:nvPicPr>
          <p:blipFill>
            <a:blip r:embed="rId27" cstate="print"/>
            <a:srcRect/>
            <a:stretch>
              <a:fillRect/>
            </a:stretch>
          </p:blipFill>
          <p:spPr bwMode="auto">
            <a:xfrm>
              <a:off x="5797688" y="2772622"/>
              <a:ext cx="506475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52" name="图片 19"/>
            <p:cNvPicPr>
              <a:picLocks noChangeAspect="1" noChangeArrowheads="1"/>
            </p:cNvPicPr>
            <p:nvPr/>
          </p:nvPicPr>
          <p:blipFill>
            <a:blip r:embed="rId28" cstate="print"/>
            <a:srcRect/>
            <a:stretch>
              <a:fillRect/>
            </a:stretch>
          </p:blipFill>
          <p:spPr bwMode="auto">
            <a:xfrm>
              <a:off x="1953532" y="3321787"/>
              <a:ext cx="506475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53" name="图片 22"/>
            <p:cNvPicPr>
              <a:picLocks noChangeAspect="1" noChangeArrowheads="1"/>
            </p:cNvPicPr>
            <p:nvPr/>
          </p:nvPicPr>
          <p:blipFill>
            <a:blip r:embed="rId29" cstate="print"/>
            <a:srcRect/>
            <a:stretch>
              <a:fillRect/>
            </a:stretch>
          </p:blipFill>
          <p:spPr bwMode="auto">
            <a:xfrm>
              <a:off x="1404367" y="3321787"/>
              <a:ext cx="506475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54" name="图片 25"/>
            <p:cNvPicPr>
              <a:picLocks noChangeAspect="1" noChangeArrowheads="1"/>
            </p:cNvPicPr>
            <p:nvPr/>
          </p:nvPicPr>
          <p:blipFill>
            <a:blip r:embed="rId30" cstate="print"/>
            <a:srcRect/>
            <a:stretch>
              <a:fillRect/>
            </a:stretch>
          </p:blipFill>
          <p:spPr bwMode="auto">
            <a:xfrm>
              <a:off x="5248523" y="2772622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55" name="图片 28"/>
            <p:cNvPicPr>
              <a:picLocks noChangeAspect="1" noChangeArrowheads="1"/>
            </p:cNvPicPr>
            <p:nvPr/>
          </p:nvPicPr>
          <p:blipFill>
            <a:blip r:embed="rId31" cstate="print"/>
            <a:srcRect/>
            <a:stretch>
              <a:fillRect/>
            </a:stretch>
          </p:blipFill>
          <p:spPr bwMode="auto">
            <a:xfrm>
              <a:off x="2502697" y="3321787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56" name="图片 31"/>
            <p:cNvPicPr>
              <a:picLocks noChangeAspect="1" noChangeArrowheads="1"/>
            </p:cNvPicPr>
            <p:nvPr/>
          </p:nvPicPr>
          <p:blipFill>
            <a:blip r:embed="rId32" cstate="print"/>
            <a:srcRect/>
            <a:stretch>
              <a:fillRect/>
            </a:stretch>
          </p:blipFill>
          <p:spPr bwMode="auto">
            <a:xfrm>
              <a:off x="3051862" y="3321787"/>
              <a:ext cx="506475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57" name="图片 34"/>
            <p:cNvPicPr>
              <a:picLocks noChangeAspect="1" noChangeArrowheads="1"/>
            </p:cNvPicPr>
            <p:nvPr/>
          </p:nvPicPr>
          <p:blipFill>
            <a:blip r:embed="rId33" cstate="print"/>
            <a:srcRect/>
            <a:stretch>
              <a:fillRect/>
            </a:stretch>
          </p:blipFill>
          <p:spPr bwMode="auto">
            <a:xfrm>
              <a:off x="3601027" y="3321787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58" name="图片 37"/>
            <p:cNvPicPr>
              <a:picLocks noChangeAspect="1" noChangeArrowheads="1"/>
            </p:cNvPicPr>
            <p:nvPr/>
          </p:nvPicPr>
          <p:blipFill>
            <a:blip r:embed="rId34" cstate="print"/>
            <a:srcRect/>
            <a:stretch>
              <a:fillRect/>
            </a:stretch>
          </p:blipFill>
          <p:spPr bwMode="auto">
            <a:xfrm>
              <a:off x="4150192" y="3321787"/>
              <a:ext cx="506475" cy="513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59" name="图片 40"/>
            <p:cNvPicPr>
              <a:picLocks noChangeAspect="1" noChangeArrowheads="1"/>
            </p:cNvPicPr>
            <p:nvPr/>
          </p:nvPicPr>
          <p:blipFill>
            <a:blip r:embed="rId35" cstate="print"/>
            <a:srcRect/>
            <a:stretch>
              <a:fillRect/>
            </a:stretch>
          </p:blipFill>
          <p:spPr bwMode="auto">
            <a:xfrm>
              <a:off x="4699357" y="3321787"/>
              <a:ext cx="506475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60" name="图片 43"/>
            <p:cNvPicPr>
              <a:picLocks noChangeAspect="1" noChangeArrowheads="1"/>
            </p:cNvPicPr>
            <p:nvPr/>
          </p:nvPicPr>
          <p:blipFill>
            <a:blip r:embed="rId36" cstate="print"/>
            <a:srcRect/>
            <a:stretch>
              <a:fillRect/>
            </a:stretch>
          </p:blipFill>
          <p:spPr bwMode="auto">
            <a:xfrm>
              <a:off x="5248523" y="3321787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61" name="图片 46"/>
            <p:cNvPicPr>
              <a:picLocks noChangeAspect="1" noChangeArrowheads="1"/>
            </p:cNvPicPr>
            <p:nvPr/>
          </p:nvPicPr>
          <p:blipFill>
            <a:blip r:embed="rId37" cstate="print"/>
            <a:srcRect/>
            <a:stretch>
              <a:fillRect/>
            </a:stretch>
          </p:blipFill>
          <p:spPr bwMode="auto">
            <a:xfrm>
              <a:off x="5797688" y="3321787"/>
              <a:ext cx="506475" cy="493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62" name="图片 61"/>
            <p:cNvPicPr>
              <a:picLocks noChangeAspect="1" noChangeArrowheads="1"/>
            </p:cNvPicPr>
            <p:nvPr/>
          </p:nvPicPr>
          <p:blipFill>
            <a:blip r:embed="rId38" cstate="print"/>
            <a:srcRect/>
            <a:stretch>
              <a:fillRect/>
            </a:stretch>
          </p:blipFill>
          <p:spPr bwMode="auto">
            <a:xfrm>
              <a:off x="1404367" y="3870952"/>
              <a:ext cx="506475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63" name="图片 64"/>
            <p:cNvPicPr>
              <a:picLocks noChangeAspect="1" noChangeArrowheads="1"/>
            </p:cNvPicPr>
            <p:nvPr/>
          </p:nvPicPr>
          <p:blipFill>
            <a:blip r:embed="rId39" cstate="print"/>
            <a:srcRect/>
            <a:stretch>
              <a:fillRect/>
            </a:stretch>
          </p:blipFill>
          <p:spPr bwMode="auto">
            <a:xfrm>
              <a:off x="1953532" y="3870952"/>
              <a:ext cx="506475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64" name="图片 67"/>
            <p:cNvPicPr>
              <a:picLocks noChangeAspect="1" noChangeArrowheads="1"/>
            </p:cNvPicPr>
            <p:nvPr/>
          </p:nvPicPr>
          <p:blipFill>
            <a:blip r:embed="rId40" cstate="print"/>
            <a:srcRect/>
            <a:stretch>
              <a:fillRect/>
            </a:stretch>
          </p:blipFill>
          <p:spPr bwMode="auto">
            <a:xfrm>
              <a:off x="2502697" y="3870952"/>
              <a:ext cx="506475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65" name="图片 76"/>
            <p:cNvPicPr>
              <a:picLocks noChangeAspect="1" noChangeArrowheads="1"/>
            </p:cNvPicPr>
            <p:nvPr/>
          </p:nvPicPr>
          <p:blipFill>
            <a:blip r:embed="rId41" cstate="print"/>
            <a:srcRect/>
            <a:stretch>
              <a:fillRect/>
            </a:stretch>
          </p:blipFill>
          <p:spPr bwMode="auto">
            <a:xfrm>
              <a:off x="3051862" y="3870952"/>
              <a:ext cx="506475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66" name="图片 79"/>
            <p:cNvPicPr>
              <a:picLocks noChangeAspect="1" noChangeArrowheads="1"/>
            </p:cNvPicPr>
            <p:nvPr/>
          </p:nvPicPr>
          <p:blipFill>
            <a:blip r:embed="rId42" cstate="print"/>
            <a:srcRect/>
            <a:stretch>
              <a:fillRect/>
            </a:stretch>
          </p:blipFill>
          <p:spPr bwMode="auto">
            <a:xfrm>
              <a:off x="3601027" y="3870952"/>
              <a:ext cx="506475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67" name="图片 82"/>
            <p:cNvPicPr>
              <a:picLocks noChangeAspect="1" noChangeArrowheads="1"/>
            </p:cNvPicPr>
            <p:nvPr/>
          </p:nvPicPr>
          <p:blipFill>
            <a:blip r:embed="rId43" cstate="print"/>
            <a:srcRect/>
            <a:stretch>
              <a:fillRect/>
            </a:stretch>
          </p:blipFill>
          <p:spPr bwMode="auto">
            <a:xfrm>
              <a:off x="4150192" y="3870952"/>
              <a:ext cx="506475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68" name="图片 85"/>
            <p:cNvPicPr>
              <a:picLocks noChangeAspect="1" noChangeArrowheads="1"/>
            </p:cNvPicPr>
            <p:nvPr/>
          </p:nvPicPr>
          <p:blipFill>
            <a:blip r:embed="rId44" cstate="print"/>
            <a:srcRect/>
            <a:stretch>
              <a:fillRect/>
            </a:stretch>
          </p:blipFill>
          <p:spPr bwMode="auto">
            <a:xfrm>
              <a:off x="4699357" y="3870952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69" name="图片 88"/>
            <p:cNvPicPr>
              <a:picLocks noChangeAspect="1" noChangeArrowheads="1"/>
            </p:cNvPicPr>
            <p:nvPr/>
          </p:nvPicPr>
          <p:blipFill>
            <a:blip r:embed="rId45" cstate="print"/>
            <a:srcRect/>
            <a:stretch>
              <a:fillRect/>
            </a:stretch>
          </p:blipFill>
          <p:spPr bwMode="auto">
            <a:xfrm>
              <a:off x="5248523" y="3870952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70" name="图片 91"/>
            <p:cNvPicPr>
              <a:picLocks noChangeAspect="1" noChangeArrowheads="1"/>
            </p:cNvPicPr>
            <p:nvPr/>
          </p:nvPicPr>
          <p:blipFill>
            <a:blip r:embed="rId46" cstate="print"/>
            <a:srcRect/>
            <a:stretch>
              <a:fillRect/>
            </a:stretch>
          </p:blipFill>
          <p:spPr bwMode="auto">
            <a:xfrm>
              <a:off x="5797688" y="3870952"/>
              <a:ext cx="506475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71" name="图片 94"/>
            <p:cNvPicPr>
              <a:picLocks noChangeAspect="1" noChangeArrowheads="1"/>
            </p:cNvPicPr>
            <p:nvPr/>
          </p:nvPicPr>
          <p:blipFill>
            <a:blip r:embed="rId47" cstate="print"/>
            <a:srcRect/>
            <a:stretch>
              <a:fillRect/>
            </a:stretch>
          </p:blipFill>
          <p:spPr bwMode="auto">
            <a:xfrm>
              <a:off x="1404367" y="4420118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72" name="图片 41" descr="C:\Users\Administrator\Desktop\P4.jpg"/>
            <p:cNvPicPr>
              <a:picLocks noChangeAspect="1" noChangeArrowheads="1"/>
            </p:cNvPicPr>
            <p:nvPr/>
          </p:nvPicPr>
          <p:blipFill>
            <a:blip r:embed="rId48" cstate="print"/>
            <a:srcRect/>
            <a:stretch>
              <a:fillRect/>
            </a:stretch>
          </p:blipFill>
          <p:spPr bwMode="auto">
            <a:xfrm>
              <a:off x="1953532" y="4420118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73" name="图片 1803" descr="C:\Users\Administrator\Desktop\P18.jpg"/>
            <p:cNvPicPr>
              <a:picLocks noChangeAspect="1" noChangeArrowheads="1"/>
            </p:cNvPicPr>
            <p:nvPr/>
          </p:nvPicPr>
          <p:blipFill>
            <a:blip r:embed="rId49" cstate="print"/>
            <a:srcRect/>
            <a:stretch>
              <a:fillRect/>
            </a:stretch>
          </p:blipFill>
          <p:spPr bwMode="auto">
            <a:xfrm>
              <a:off x="2502697" y="4420118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74" name="图片 97"/>
            <p:cNvPicPr>
              <a:picLocks noChangeAspect="1" noChangeArrowheads="1"/>
            </p:cNvPicPr>
            <p:nvPr/>
          </p:nvPicPr>
          <p:blipFill>
            <a:blip r:embed="rId50" cstate="print"/>
            <a:srcRect/>
            <a:stretch>
              <a:fillRect/>
            </a:stretch>
          </p:blipFill>
          <p:spPr bwMode="auto">
            <a:xfrm>
              <a:off x="3051862" y="4420118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75" name="图片 100"/>
            <p:cNvPicPr>
              <a:picLocks noChangeAspect="1" noChangeArrowheads="1"/>
            </p:cNvPicPr>
            <p:nvPr/>
          </p:nvPicPr>
          <p:blipFill>
            <a:blip r:embed="rId51" cstate="print"/>
            <a:srcRect/>
            <a:stretch>
              <a:fillRect/>
            </a:stretch>
          </p:blipFill>
          <p:spPr bwMode="auto">
            <a:xfrm>
              <a:off x="3601027" y="4420118"/>
              <a:ext cx="506475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76" name="图片 103"/>
            <p:cNvPicPr>
              <a:picLocks noChangeAspect="1" noChangeArrowheads="1"/>
            </p:cNvPicPr>
            <p:nvPr/>
          </p:nvPicPr>
          <p:blipFill>
            <a:blip r:embed="rId52" cstate="print"/>
            <a:srcRect/>
            <a:stretch>
              <a:fillRect/>
            </a:stretch>
          </p:blipFill>
          <p:spPr bwMode="auto">
            <a:xfrm>
              <a:off x="4150192" y="4420118"/>
              <a:ext cx="506475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77" name="图片 1804" descr="C:\Users\Administrator\Desktop\P19.jpg"/>
            <p:cNvPicPr>
              <a:picLocks noChangeAspect="1" noChangeArrowheads="1"/>
            </p:cNvPicPr>
            <p:nvPr/>
          </p:nvPicPr>
          <p:blipFill>
            <a:blip r:embed="rId53" cstate="print"/>
            <a:srcRect/>
            <a:stretch>
              <a:fillRect/>
            </a:stretch>
          </p:blipFill>
          <p:spPr bwMode="auto">
            <a:xfrm>
              <a:off x="4699357" y="4420118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78" name="图片 109"/>
            <p:cNvPicPr>
              <a:picLocks noChangeAspect="1" noChangeArrowheads="1"/>
            </p:cNvPicPr>
            <p:nvPr/>
          </p:nvPicPr>
          <p:blipFill>
            <a:blip r:embed="rId54" cstate="print"/>
            <a:srcRect/>
            <a:stretch>
              <a:fillRect/>
            </a:stretch>
          </p:blipFill>
          <p:spPr bwMode="auto">
            <a:xfrm>
              <a:off x="5248523" y="4420118"/>
              <a:ext cx="506475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79" name="图片 112"/>
            <p:cNvPicPr>
              <a:picLocks noChangeAspect="1" noChangeArrowheads="1"/>
            </p:cNvPicPr>
            <p:nvPr/>
          </p:nvPicPr>
          <p:blipFill>
            <a:blip r:embed="rId55" cstate="print"/>
            <a:srcRect/>
            <a:stretch>
              <a:fillRect/>
            </a:stretch>
          </p:blipFill>
          <p:spPr bwMode="auto">
            <a:xfrm>
              <a:off x="5797688" y="4420118"/>
              <a:ext cx="506475" cy="493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80" name="图片 115"/>
            <p:cNvPicPr>
              <a:picLocks noChangeAspect="1" noChangeArrowheads="1"/>
            </p:cNvPicPr>
            <p:nvPr/>
          </p:nvPicPr>
          <p:blipFill>
            <a:blip r:embed="rId56" cstate="print"/>
            <a:srcRect/>
            <a:stretch>
              <a:fillRect/>
            </a:stretch>
          </p:blipFill>
          <p:spPr bwMode="auto">
            <a:xfrm>
              <a:off x="1404367" y="4969283"/>
              <a:ext cx="506475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81" name="图片 118"/>
            <p:cNvPicPr>
              <a:picLocks noChangeAspect="1" noChangeArrowheads="1"/>
            </p:cNvPicPr>
            <p:nvPr/>
          </p:nvPicPr>
          <p:blipFill>
            <a:blip r:embed="rId57" cstate="print"/>
            <a:srcRect/>
            <a:stretch>
              <a:fillRect/>
            </a:stretch>
          </p:blipFill>
          <p:spPr bwMode="auto">
            <a:xfrm>
              <a:off x="1953532" y="4969283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82" name="图片 121"/>
            <p:cNvPicPr>
              <a:picLocks noChangeAspect="1" noChangeArrowheads="1"/>
            </p:cNvPicPr>
            <p:nvPr/>
          </p:nvPicPr>
          <p:blipFill>
            <a:blip r:embed="rId58" cstate="print"/>
            <a:srcRect/>
            <a:stretch>
              <a:fillRect/>
            </a:stretch>
          </p:blipFill>
          <p:spPr bwMode="auto">
            <a:xfrm>
              <a:off x="2502697" y="4969283"/>
              <a:ext cx="506475" cy="493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83" name="图片 130"/>
            <p:cNvPicPr>
              <a:picLocks noChangeAspect="1" noChangeArrowheads="1"/>
            </p:cNvPicPr>
            <p:nvPr/>
          </p:nvPicPr>
          <p:blipFill>
            <a:blip r:embed="rId59" cstate="print"/>
            <a:srcRect/>
            <a:stretch>
              <a:fillRect/>
            </a:stretch>
          </p:blipFill>
          <p:spPr bwMode="auto">
            <a:xfrm>
              <a:off x="3051862" y="4969283"/>
              <a:ext cx="506475" cy="493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84" name="图片 124"/>
            <p:cNvPicPr>
              <a:picLocks noChangeAspect="1" noChangeArrowheads="1"/>
            </p:cNvPicPr>
            <p:nvPr/>
          </p:nvPicPr>
          <p:blipFill>
            <a:blip r:embed="rId60" cstate="print"/>
            <a:srcRect/>
            <a:stretch>
              <a:fillRect/>
            </a:stretch>
          </p:blipFill>
          <p:spPr bwMode="auto">
            <a:xfrm>
              <a:off x="3601027" y="4969283"/>
              <a:ext cx="506475" cy="493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85" name="图片 133"/>
            <p:cNvPicPr>
              <a:picLocks noChangeAspect="1" noChangeArrowheads="1"/>
            </p:cNvPicPr>
            <p:nvPr/>
          </p:nvPicPr>
          <p:blipFill>
            <a:blip r:embed="rId61" cstate="print"/>
            <a:srcRect/>
            <a:stretch>
              <a:fillRect/>
            </a:stretch>
          </p:blipFill>
          <p:spPr bwMode="auto">
            <a:xfrm>
              <a:off x="4150192" y="4969283"/>
              <a:ext cx="506475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86" name="图片 45" descr="C:\Users\Administrator\Desktop\P6.jpg"/>
            <p:cNvPicPr>
              <a:picLocks noChangeAspect="1" noChangeArrowheads="1"/>
            </p:cNvPicPr>
            <p:nvPr/>
          </p:nvPicPr>
          <p:blipFill>
            <a:blip r:embed="rId62" cstate="print"/>
            <a:srcRect/>
            <a:stretch>
              <a:fillRect/>
            </a:stretch>
          </p:blipFill>
          <p:spPr bwMode="auto">
            <a:xfrm>
              <a:off x="4699357" y="4969283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87" name="图片 138" descr="C:\Users\Administrator\AppData\Roaming\Tencent\Users\22725772\QQ\WinTemp\RichOle\SC[OKDS59)@8_S`_5B9KEXH.png"/>
            <p:cNvPicPr>
              <a:picLocks noChangeAspect="1" noChangeArrowheads="1"/>
            </p:cNvPicPr>
            <p:nvPr/>
          </p:nvPicPr>
          <p:blipFill>
            <a:blip r:embed="rId63" cstate="print"/>
            <a:srcRect/>
            <a:stretch>
              <a:fillRect/>
            </a:stretch>
          </p:blipFill>
          <p:spPr bwMode="auto">
            <a:xfrm>
              <a:off x="5248523" y="4969283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88" name="图片 1796" descr="C:\Users\Administrator\Desktop\P14.jpg"/>
            <p:cNvPicPr>
              <a:picLocks noChangeAspect="1" noChangeArrowheads="1"/>
            </p:cNvPicPr>
            <p:nvPr/>
          </p:nvPicPr>
          <p:blipFill>
            <a:blip r:embed="rId64" cstate="print"/>
            <a:srcRect/>
            <a:stretch>
              <a:fillRect/>
            </a:stretch>
          </p:blipFill>
          <p:spPr bwMode="auto">
            <a:xfrm>
              <a:off x="5797688" y="4969283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89" name="图片 136"/>
            <p:cNvPicPr>
              <a:picLocks noChangeAspect="1" noChangeArrowheads="1"/>
            </p:cNvPicPr>
            <p:nvPr/>
          </p:nvPicPr>
          <p:blipFill>
            <a:blip r:embed="rId65" cstate="print"/>
            <a:srcRect/>
            <a:stretch>
              <a:fillRect/>
            </a:stretch>
          </p:blipFill>
          <p:spPr bwMode="auto">
            <a:xfrm>
              <a:off x="1404367" y="5518448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90" name="图片 43" descr="C:\Users\Administrator\Desktop\P3.jpg"/>
            <p:cNvPicPr>
              <a:picLocks noChangeAspect="1" noChangeArrowheads="1"/>
            </p:cNvPicPr>
            <p:nvPr/>
          </p:nvPicPr>
          <p:blipFill>
            <a:blip r:embed="rId66" cstate="print"/>
            <a:srcRect/>
            <a:stretch>
              <a:fillRect/>
            </a:stretch>
          </p:blipFill>
          <p:spPr bwMode="auto">
            <a:xfrm>
              <a:off x="1953532" y="5518448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91" name="图片 28" descr="C:\Users\Administrator\Desktop\p2.jpg"/>
            <p:cNvPicPr>
              <a:picLocks noChangeAspect="1" noChangeArrowheads="1"/>
            </p:cNvPicPr>
            <p:nvPr/>
          </p:nvPicPr>
          <p:blipFill>
            <a:blip r:embed="rId67" cstate="print"/>
            <a:srcRect/>
            <a:stretch>
              <a:fillRect/>
            </a:stretch>
          </p:blipFill>
          <p:spPr bwMode="auto">
            <a:xfrm>
              <a:off x="2502697" y="5518448"/>
              <a:ext cx="500422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92" name="图片 65"/>
            <p:cNvPicPr>
              <a:picLocks noChangeAspect="1" noChangeArrowheads="1"/>
            </p:cNvPicPr>
            <p:nvPr/>
          </p:nvPicPr>
          <p:blipFill>
            <a:blip r:embed="rId68" cstate="print"/>
            <a:srcRect/>
            <a:stretch>
              <a:fillRect/>
            </a:stretch>
          </p:blipFill>
          <p:spPr bwMode="auto">
            <a:xfrm>
              <a:off x="3051862" y="5518448"/>
              <a:ext cx="506475" cy="493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93" name="图片 68"/>
            <p:cNvPicPr>
              <a:picLocks noChangeAspect="1" noChangeArrowheads="1"/>
            </p:cNvPicPr>
            <p:nvPr/>
          </p:nvPicPr>
          <p:blipFill>
            <a:blip r:embed="rId69" cstate="print"/>
            <a:srcRect/>
            <a:stretch>
              <a:fillRect/>
            </a:stretch>
          </p:blipFill>
          <p:spPr bwMode="auto">
            <a:xfrm>
              <a:off x="3601027" y="5518448"/>
              <a:ext cx="506475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94" name="图片 53"/>
            <p:cNvPicPr>
              <a:picLocks noChangeAspect="1" noChangeArrowheads="1"/>
            </p:cNvPicPr>
            <p:nvPr/>
          </p:nvPicPr>
          <p:blipFill>
            <a:blip r:embed="rId70" cstate="print"/>
            <a:srcRect/>
            <a:stretch>
              <a:fillRect/>
            </a:stretch>
          </p:blipFill>
          <p:spPr bwMode="auto">
            <a:xfrm>
              <a:off x="4150192" y="5518448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95" name="图片 19" descr="C:\Users\Administrator\AppData\Roaming\Tencent\Users\22725772\QQ\WinTemp\RichOle\S0722RG@D5Y3YMAFZZL_MI1.png"/>
            <p:cNvPicPr>
              <a:picLocks noChangeAspect="1" noChangeArrowheads="1"/>
            </p:cNvPicPr>
            <p:nvPr/>
          </p:nvPicPr>
          <p:blipFill>
            <a:blip r:embed="rId71" cstate="print">
              <a:lum contrast="40000"/>
            </a:blip>
            <a:srcRect/>
            <a:stretch>
              <a:fillRect/>
            </a:stretch>
          </p:blipFill>
          <p:spPr bwMode="auto">
            <a:xfrm>
              <a:off x="4699357" y="5518448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96" name="图片 139"/>
            <p:cNvPicPr>
              <a:picLocks noChangeAspect="1" noChangeArrowheads="1"/>
            </p:cNvPicPr>
            <p:nvPr/>
          </p:nvPicPr>
          <p:blipFill>
            <a:blip r:embed="rId72" cstate="print"/>
            <a:srcRect/>
            <a:stretch>
              <a:fillRect/>
            </a:stretch>
          </p:blipFill>
          <p:spPr bwMode="auto">
            <a:xfrm>
              <a:off x="5248523" y="5518448"/>
              <a:ext cx="506475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97" name="图片 142"/>
            <p:cNvPicPr>
              <a:picLocks noChangeAspect="1" noChangeArrowheads="1"/>
            </p:cNvPicPr>
            <p:nvPr/>
          </p:nvPicPr>
          <p:blipFill>
            <a:blip r:embed="rId73" cstate="print"/>
            <a:srcRect/>
            <a:stretch>
              <a:fillRect/>
            </a:stretch>
          </p:blipFill>
          <p:spPr bwMode="auto">
            <a:xfrm>
              <a:off x="5797688" y="5518448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98" name="图片 145"/>
            <p:cNvPicPr>
              <a:picLocks noChangeAspect="1" noChangeArrowheads="1"/>
            </p:cNvPicPr>
            <p:nvPr/>
          </p:nvPicPr>
          <p:blipFill>
            <a:blip r:embed="rId74" cstate="print"/>
            <a:srcRect/>
            <a:stretch>
              <a:fillRect/>
            </a:stretch>
          </p:blipFill>
          <p:spPr bwMode="auto">
            <a:xfrm>
              <a:off x="1404367" y="6067613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99" name="图片 56"/>
            <p:cNvPicPr>
              <a:picLocks noChangeAspect="1" noChangeArrowheads="1"/>
            </p:cNvPicPr>
            <p:nvPr/>
          </p:nvPicPr>
          <p:blipFill>
            <a:blip r:embed="rId75" cstate="print"/>
            <a:srcRect/>
            <a:stretch>
              <a:fillRect/>
            </a:stretch>
          </p:blipFill>
          <p:spPr bwMode="auto">
            <a:xfrm>
              <a:off x="1953532" y="6067613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0" name="图片 148"/>
            <p:cNvPicPr>
              <a:picLocks noChangeAspect="1" noChangeArrowheads="1"/>
            </p:cNvPicPr>
            <p:nvPr/>
          </p:nvPicPr>
          <p:blipFill>
            <a:blip r:embed="rId76" cstate="print"/>
            <a:srcRect/>
            <a:stretch>
              <a:fillRect/>
            </a:stretch>
          </p:blipFill>
          <p:spPr bwMode="auto">
            <a:xfrm>
              <a:off x="2502697" y="6067613"/>
              <a:ext cx="506475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1" name="图片 151"/>
            <p:cNvPicPr>
              <a:picLocks noChangeAspect="1" noChangeArrowheads="1"/>
            </p:cNvPicPr>
            <p:nvPr/>
          </p:nvPicPr>
          <p:blipFill>
            <a:blip r:embed="rId77" cstate="print"/>
            <a:srcRect/>
            <a:stretch>
              <a:fillRect/>
            </a:stretch>
          </p:blipFill>
          <p:spPr bwMode="auto">
            <a:xfrm>
              <a:off x="3051862" y="6067613"/>
              <a:ext cx="506475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2" name="图片 154"/>
            <p:cNvPicPr>
              <a:picLocks noChangeAspect="1" noChangeArrowheads="1"/>
            </p:cNvPicPr>
            <p:nvPr/>
          </p:nvPicPr>
          <p:blipFill>
            <a:blip r:embed="rId78" cstate="print"/>
            <a:srcRect/>
            <a:stretch>
              <a:fillRect/>
            </a:stretch>
          </p:blipFill>
          <p:spPr bwMode="auto">
            <a:xfrm>
              <a:off x="3601027" y="6067613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3" name="图片 1" descr="C:\Users\Administrator\AppData\Roaming\Tencent\Users\22725772\QQ\WinTemp\RichOle\}G~IPRCN%A~ES$RS%P@%G_O.png"/>
            <p:cNvPicPr>
              <a:picLocks noChangeAspect="1" noChangeArrowheads="1"/>
            </p:cNvPicPr>
            <p:nvPr/>
          </p:nvPicPr>
          <p:blipFill>
            <a:blip r:embed="rId79" cstate="print"/>
            <a:srcRect/>
            <a:stretch>
              <a:fillRect/>
            </a:stretch>
          </p:blipFill>
          <p:spPr bwMode="auto">
            <a:xfrm>
              <a:off x="4150192" y="6067613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4" name="图片 2" descr="C:\Users\Administrator\AppData\Roaming\Tencent\Users\22725772\QQ\WinTemp\RichOle\YI(7H{$YTQP80)5}U~PF0S6.png"/>
            <p:cNvPicPr>
              <a:picLocks noChangeAspect="1" noChangeArrowheads="1"/>
            </p:cNvPicPr>
            <p:nvPr/>
          </p:nvPicPr>
          <p:blipFill>
            <a:blip r:embed="rId80" cstate="print"/>
            <a:srcRect/>
            <a:stretch>
              <a:fillRect/>
            </a:stretch>
          </p:blipFill>
          <p:spPr bwMode="auto">
            <a:xfrm>
              <a:off x="4699357" y="6067613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5" name="图片 3" descr="C:\Users\Administrator\AppData\Roaming\Tencent\Users\22725772\QQ\WinTemp\RichOle\TK}]CBUBFE%P6QCKQ(2VR21.png"/>
            <p:cNvPicPr>
              <a:picLocks noChangeAspect="1" noChangeArrowheads="1"/>
            </p:cNvPicPr>
            <p:nvPr/>
          </p:nvPicPr>
          <p:blipFill>
            <a:blip r:embed="rId81" cstate="print"/>
            <a:srcRect/>
            <a:stretch>
              <a:fillRect/>
            </a:stretch>
          </p:blipFill>
          <p:spPr bwMode="auto">
            <a:xfrm>
              <a:off x="5248523" y="6067613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6" name="图片 157"/>
            <p:cNvPicPr>
              <a:picLocks noChangeAspect="1" noChangeArrowheads="1"/>
            </p:cNvPicPr>
            <p:nvPr/>
          </p:nvPicPr>
          <p:blipFill>
            <a:blip r:embed="rId82" cstate="print"/>
            <a:srcRect/>
            <a:stretch>
              <a:fillRect/>
            </a:stretch>
          </p:blipFill>
          <p:spPr bwMode="auto">
            <a:xfrm>
              <a:off x="5797688" y="6067613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7" name="图片 160"/>
            <p:cNvPicPr>
              <a:picLocks noChangeAspect="1" noChangeArrowheads="1"/>
            </p:cNvPicPr>
            <p:nvPr/>
          </p:nvPicPr>
          <p:blipFill>
            <a:blip r:embed="rId83" cstate="print"/>
            <a:srcRect/>
            <a:stretch>
              <a:fillRect/>
            </a:stretch>
          </p:blipFill>
          <p:spPr bwMode="auto">
            <a:xfrm>
              <a:off x="1404367" y="6616778"/>
              <a:ext cx="506475" cy="486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8" name="图片 59"/>
            <p:cNvPicPr>
              <a:picLocks noChangeAspect="1" noChangeArrowheads="1"/>
            </p:cNvPicPr>
            <p:nvPr/>
          </p:nvPicPr>
          <p:blipFill>
            <a:blip r:embed="rId84" cstate="print"/>
            <a:srcRect/>
            <a:stretch>
              <a:fillRect/>
            </a:stretch>
          </p:blipFill>
          <p:spPr bwMode="auto">
            <a:xfrm>
              <a:off x="1953532" y="6616778"/>
              <a:ext cx="506475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09" name="图片 62"/>
            <p:cNvPicPr>
              <a:picLocks noChangeAspect="1" noChangeArrowheads="1"/>
            </p:cNvPicPr>
            <p:nvPr/>
          </p:nvPicPr>
          <p:blipFill>
            <a:blip r:embed="rId85" cstate="print"/>
            <a:srcRect/>
            <a:stretch>
              <a:fillRect/>
            </a:stretch>
          </p:blipFill>
          <p:spPr bwMode="auto">
            <a:xfrm>
              <a:off x="2502697" y="6616778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10" name="图片 140"/>
            <p:cNvPicPr>
              <a:picLocks noChangeAspect="1" noChangeArrowheads="1"/>
            </p:cNvPicPr>
            <p:nvPr/>
          </p:nvPicPr>
          <p:blipFill>
            <a:blip r:embed="rId86" cstate="print"/>
            <a:srcRect/>
            <a:stretch>
              <a:fillRect/>
            </a:stretch>
          </p:blipFill>
          <p:spPr bwMode="auto">
            <a:xfrm>
              <a:off x="3051862" y="6616778"/>
              <a:ext cx="506475" cy="513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11" name="图片 143"/>
            <p:cNvPicPr>
              <a:picLocks noChangeAspect="1" noChangeArrowheads="1"/>
            </p:cNvPicPr>
            <p:nvPr/>
          </p:nvPicPr>
          <p:blipFill>
            <a:blip r:embed="rId87" cstate="print"/>
            <a:srcRect/>
            <a:stretch>
              <a:fillRect/>
            </a:stretch>
          </p:blipFill>
          <p:spPr bwMode="auto">
            <a:xfrm>
              <a:off x="3601027" y="6616778"/>
              <a:ext cx="506475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12" name="图片 71"/>
            <p:cNvPicPr>
              <a:picLocks noChangeAspect="1" noChangeArrowheads="1"/>
            </p:cNvPicPr>
            <p:nvPr/>
          </p:nvPicPr>
          <p:blipFill>
            <a:blip r:embed="rId88" cstate="print"/>
            <a:srcRect/>
            <a:stretch>
              <a:fillRect/>
            </a:stretch>
          </p:blipFill>
          <p:spPr bwMode="auto">
            <a:xfrm>
              <a:off x="4150192" y="6616778"/>
              <a:ext cx="506475" cy="493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13" name="图片 74"/>
            <p:cNvPicPr>
              <a:picLocks noChangeAspect="1" noChangeArrowheads="1"/>
            </p:cNvPicPr>
            <p:nvPr/>
          </p:nvPicPr>
          <p:blipFill>
            <a:blip r:embed="rId89" cstate="print"/>
            <a:srcRect/>
            <a:stretch>
              <a:fillRect/>
            </a:stretch>
          </p:blipFill>
          <p:spPr bwMode="auto">
            <a:xfrm>
              <a:off x="4699357" y="6616778"/>
              <a:ext cx="506475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14" name="图片 77"/>
            <p:cNvPicPr>
              <a:picLocks noChangeAspect="1" noChangeArrowheads="1"/>
            </p:cNvPicPr>
            <p:nvPr/>
          </p:nvPicPr>
          <p:blipFill>
            <a:blip r:embed="rId90" cstate="print"/>
            <a:srcRect/>
            <a:stretch>
              <a:fillRect/>
            </a:stretch>
          </p:blipFill>
          <p:spPr bwMode="auto">
            <a:xfrm>
              <a:off x="5248523" y="6616778"/>
              <a:ext cx="506475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15" name="图片 83"/>
            <p:cNvPicPr>
              <a:picLocks noChangeAspect="1" noChangeArrowheads="1"/>
            </p:cNvPicPr>
            <p:nvPr/>
          </p:nvPicPr>
          <p:blipFill>
            <a:blip r:embed="rId91" cstate="print"/>
            <a:srcRect/>
            <a:stretch>
              <a:fillRect/>
            </a:stretch>
          </p:blipFill>
          <p:spPr bwMode="auto">
            <a:xfrm>
              <a:off x="5797688" y="6616778"/>
              <a:ext cx="506475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16" name="图片 80"/>
            <p:cNvPicPr>
              <a:picLocks noChangeAspect="1" noChangeArrowheads="1"/>
            </p:cNvPicPr>
            <p:nvPr/>
          </p:nvPicPr>
          <p:blipFill>
            <a:blip r:embed="rId92" cstate="print"/>
            <a:srcRect/>
            <a:stretch>
              <a:fillRect/>
            </a:stretch>
          </p:blipFill>
          <p:spPr bwMode="auto">
            <a:xfrm>
              <a:off x="1404367" y="7165943"/>
              <a:ext cx="506475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17" name="图片 86"/>
            <p:cNvPicPr>
              <a:picLocks noChangeAspect="1" noChangeArrowheads="1"/>
            </p:cNvPicPr>
            <p:nvPr/>
          </p:nvPicPr>
          <p:blipFill>
            <a:blip r:embed="rId93" cstate="print"/>
            <a:srcRect/>
            <a:stretch>
              <a:fillRect/>
            </a:stretch>
          </p:blipFill>
          <p:spPr bwMode="auto">
            <a:xfrm>
              <a:off x="1953532" y="7165943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18" name="图片 98"/>
            <p:cNvPicPr>
              <a:picLocks noChangeAspect="1" noChangeArrowheads="1"/>
            </p:cNvPicPr>
            <p:nvPr/>
          </p:nvPicPr>
          <p:blipFill>
            <a:blip r:embed="rId94" cstate="print"/>
            <a:srcRect/>
            <a:stretch>
              <a:fillRect/>
            </a:stretch>
          </p:blipFill>
          <p:spPr bwMode="auto">
            <a:xfrm>
              <a:off x="2502697" y="7165943"/>
              <a:ext cx="506475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19" name="图片 101"/>
            <p:cNvPicPr>
              <a:picLocks noChangeAspect="1" noChangeArrowheads="1"/>
            </p:cNvPicPr>
            <p:nvPr/>
          </p:nvPicPr>
          <p:blipFill>
            <a:blip r:embed="rId95" cstate="print"/>
            <a:srcRect/>
            <a:stretch>
              <a:fillRect/>
            </a:stretch>
          </p:blipFill>
          <p:spPr bwMode="auto">
            <a:xfrm>
              <a:off x="3051862" y="7165943"/>
              <a:ext cx="506475" cy="493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0" name="图片 104"/>
            <p:cNvPicPr>
              <a:picLocks noChangeAspect="1" noChangeArrowheads="1"/>
            </p:cNvPicPr>
            <p:nvPr/>
          </p:nvPicPr>
          <p:blipFill>
            <a:blip r:embed="rId96" cstate="print"/>
            <a:srcRect/>
            <a:stretch>
              <a:fillRect/>
            </a:stretch>
          </p:blipFill>
          <p:spPr bwMode="auto">
            <a:xfrm>
              <a:off x="3601027" y="7165943"/>
              <a:ext cx="506475" cy="493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1" name="图片 107"/>
            <p:cNvPicPr>
              <a:picLocks noChangeAspect="1" noChangeArrowheads="1"/>
            </p:cNvPicPr>
            <p:nvPr/>
          </p:nvPicPr>
          <p:blipFill>
            <a:blip r:embed="rId97" cstate="print"/>
            <a:srcRect/>
            <a:stretch>
              <a:fillRect/>
            </a:stretch>
          </p:blipFill>
          <p:spPr bwMode="auto">
            <a:xfrm>
              <a:off x="4150192" y="7165943"/>
              <a:ext cx="506475" cy="493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2" name="图片 110"/>
            <p:cNvPicPr>
              <a:picLocks noChangeAspect="1" noChangeArrowheads="1"/>
            </p:cNvPicPr>
            <p:nvPr/>
          </p:nvPicPr>
          <p:blipFill>
            <a:blip r:embed="rId98" cstate="print"/>
            <a:srcRect/>
            <a:stretch>
              <a:fillRect/>
            </a:stretch>
          </p:blipFill>
          <p:spPr bwMode="auto">
            <a:xfrm>
              <a:off x="4699357" y="7165943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3" name="图片 113"/>
            <p:cNvPicPr>
              <a:picLocks noChangeAspect="1" noChangeArrowheads="1"/>
            </p:cNvPicPr>
            <p:nvPr/>
          </p:nvPicPr>
          <p:blipFill>
            <a:blip r:embed="rId99" cstate="print"/>
            <a:srcRect/>
            <a:stretch>
              <a:fillRect/>
            </a:stretch>
          </p:blipFill>
          <p:spPr bwMode="auto">
            <a:xfrm>
              <a:off x="5248523" y="7165943"/>
              <a:ext cx="506475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4" name="图片 116"/>
            <p:cNvPicPr>
              <a:picLocks noChangeAspect="1" noChangeArrowheads="1"/>
            </p:cNvPicPr>
            <p:nvPr/>
          </p:nvPicPr>
          <p:blipFill>
            <a:blip r:embed="rId100" cstate="print"/>
            <a:srcRect/>
            <a:stretch>
              <a:fillRect/>
            </a:stretch>
          </p:blipFill>
          <p:spPr bwMode="auto">
            <a:xfrm>
              <a:off x="5797688" y="7165943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5" name="图片 119"/>
            <p:cNvPicPr>
              <a:picLocks noChangeAspect="1" noChangeArrowheads="1"/>
            </p:cNvPicPr>
            <p:nvPr/>
          </p:nvPicPr>
          <p:blipFill>
            <a:blip r:embed="rId101" cstate="print"/>
            <a:srcRect/>
            <a:stretch>
              <a:fillRect/>
            </a:stretch>
          </p:blipFill>
          <p:spPr bwMode="auto">
            <a:xfrm>
              <a:off x="1404367" y="7715108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6" name="图片 122"/>
            <p:cNvPicPr>
              <a:picLocks noChangeAspect="1" noChangeArrowheads="1"/>
            </p:cNvPicPr>
            <p:nvPr/>
          </p:nvPicPr>
          <p:blipFill>
            <a:blip r:embed="rId102" cstate="print"/>
            <a:srcRect/>
            <a:stretch>
              <a:fillRect/>
            </a:stretch>
          </p:blipFill>
          <p:spPr bwMode="auto">
            <a:xfrm>
              <a:off x="1953532" y="7715108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" name="图片 1793" descr="C:\Users\Administrator\Desktop\P12.jpg"/>
            <p:cNvPicPr>
              <a:picLocks noChangeAspect="1" noChangeArrowheads="1"/>
            </p:cNvPicPr>
            <p:nvPr/>
          </p:nvPicPr>
          <p:blipFill>
            <a:blip r:embed="rId103" cstate="print"/>
            <a:srcRect/>
            <a:stretch>
              <a:fillRect/>
            </a:stretch>
          </p:blipFill>
          <p:spPr bwMode="auto">
            <a:xfrm>
              <a:off x="2502697" y="7715108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8" name="图片 51" descr="C:\Users\Administrator\Desktop\P7.jpg"/>
            <p:cNvPicPr>
              <a:picLocks noChangeAspect="1" noChangeArrowheads="1"/>
            </p:cNvPicPr>
            <p:nvPr/>
          </p:nvPicPr>
          <p:blipFill>
            <a:blip r:embed="rId104" cstate="print"/>
            <a:srcRect/>
            <a:stretch>
              <a:fillRect/>
            </a:stretch>
          </p:blipFill>
          <p:spPr bwMode="auto">
            <a:xfrm>
              <a:off x="3051862" y="7715108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9" name="图片 53" descr="C:\Users\Administrator\Desktop\P8.jpg"/>
            <p:cNvPicPr>
              <a:picLocks noChangeAspect="1" noChangeArrowheads="1"/>
            </p:cNvPicPr>
            <p:nvPr/>
          </p:nvPicPr>
          <p:blipFill>
            <a:blip r:embed="rId105" cstate="print"/>
            <a:srcRect/>
            <a:stretch>
              <a:fillRect/>
            </a:stretch>
          </p:blipFill>
          <p:spPr bwMode="auto">
            <a:xfrm>
              <a:off x="3601027" y="7715108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0" name="图片 1800" descr="C:\Users\Administrator\Desktop\P13.jpg"/>
            <p:cNvPicPr>
              <a:picLocks noChangeAspect="1" noChangeArrowheads="1"/>
            </p:cNvPicPr>
            <p:nvPr/>
          </p:nvPicPr>
          <p:blipFill>
            <a:blip r:embed="rId106" cstate="print"/>
            <a:srcRect/>
            <a:stretch>
              <a:fillRect/>
            </a:stretch>
          </p:blipFill>
          <p:spPr bwMode="auto">
            <a:xfrm>
              <a:off x="4150192" y="7715108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1" name="图片 1812" descr="C:\Users\Administrator\Desktop\P24.jpg"/>
            <p:cNvPicPr>
              <a:picLocks noChangeAspect="1" noChangeArrowheads="1"/>
            </p:cNvPicPr>
            <p:nvPr/>
          </p:nvPicPr>
          <p:blipFill>
            <a:blip r:embed="rId107" cstate="print"/>
            <a:srcRect/>
            <a:stretch>
              <a:fillRect/>
            </a:stretch>
          </p:blipFill>
          <p:spPr bwMode="auto">
            <a:xfrm>
              <a:off x="4699357" y="7715108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2" name="图片 1797" descr="C:\Users\Administrator\Desktop\P15.jpg"/>
            <p:cNvPicPr>
              <a:picLocks noChangeAspect="1" noChangeArrowheads="1"/>
            </p:cNvPicPr>
            <p:nvPr/>
          </p:nvPicPr>
          <p:blipFill>
            <a:blip r:embed="rId108" cstate="print"/>
            <a:srcRect/>
            <a:stretch>
              <a:fillRect/>
            </a:stretch>
          </p:blipFill>
          <p:spPr bwMode="auto">
            <a:xfrm>
              <a:off x="5248523" y="7715108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3" name="图片 137"/>
            <p:cNvPicPr>
              <a:picLocks noChangeAspect="1" noChangeArrowheads="1"/>
            </p:cNvPicPr>
            <p:nvPr/>
          </p:nvPicPr>
          <p:blipFill>
            <a:blip r:embed="rId109" cstate="print"/>
            <a:srcRect/>
            <a:stretch>
              <a:fillRect/>
            </a:stretch>
          </p:blipFill>
          <p:spPr bwMode="auto">
            <a:xfrm>
              <a:off x="5797688" y="7715108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4" name="图片 125"/>
            <p:cNvPicPr>
              <a:picLocks noChangeAspect="1" noChangeArrowheads="1"/>
            </p:cNvPicPr>
            <p:nvPr/>
          </p:nvPicPr>
          <p:blipFill>
            <a:blip r:embed="rId110" cstate="print"/>
            <a:srcRect/>
            <a:stretch>
              <a:fillRect/>
            </a:stretch>
          </p:blipFill>
          <p:spPr bwMode="auto">
            <a:xfrm>
              <a:off x="1404367" y="8264273"/>
              <a:ext cx="506475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5" name="图片 128"/>
            <p:cNvPicPr>
              <a:picLocks noChangeAspect="1" noChangeArrowheads="1"/>
            </p:cNvPicPr>
            <p:nvPr/>
          </p:nvPicPr>
          <p:blipFill>
            <a:blip r:embed="rId111" cstate="print"/>
            <a:srcRect/>
            <a:stretch>
              <a:fillRect/>
            </a:stretch>
          </p:blipFill>
          <p:spPr bwMode="auto">
            <a:xfrm>
              <a:off x="1953532" y="8264273"/>
              <a:ext cx="506475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6" name="图片 131"/>
            <p:cNvPicPr>
              <a:picLocks noChangeAspect="1" noChangeArrowheads="1"/>
            </p:cNvPicPr>
            <p:nvPr/>
          </p:nvPicPr>
          <p:blipFill>
            <a:blip r:embed="rId112" cstate="print"/>
            <a:srcRect/>
            <a:stretch>
              <a:fillRect/>
            </a:stretch>
          </p:blipFill>
          <p:spPr bwMode="auto">
            <a:xfrm>
              <a:off x="2502697" y="8264273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7" name="图片 134"/>
            <p:cNvPicPr>
              <a:picLocks noChangeAspect="1" noChangeArrowheads="1"/>
            </p:cNvPicPr>
            <p:nvPr/>
          </p:nvPicPr>
          <p:blipFill>
            <a:blip r:embed="rId113" cstate="print"/>
            <a:srcRect/>
            <a:stretch>
              <a:fillRect/>
            </a:stretch>
          </p:blipFill>
          <p:spPr bwMode="auto">
            <a:xfrm>
              <a:off x="3051862" y="8264273"/>
              <a:ext cx="506475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8" name="图片 38" descr="C:\Users\Administrator\AppData\Roaming\Tencent\Users\22725772\QQ\WinTemp\RichOle\C)YL}]`R670][R`HI0@J[89.png"/>
            <p:cNvPicPr>
              <a:picLocks noChangeAspect="1" noChangeArrowheads="1"/>
            </p:cNvPicPr>
            <p:nvPr/>
          </p:nvPicPr>
          <p:blipFill>
            <a:blip r:embed="rId114" cstate="print"/>
            <a:srcRect/>
            <a:stretch>
              <a:fillRect/>
            </a:stretch>
          </p:blipFill>
          <p:spPr bwMode="auto">
            <a:xfrm>
              <a:off x="3601027" y="8264273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9" name="图片 59" descr="C:\Users\Administrator\Desktop\P11.jpg"/>
            <p:cNvPicPr>
              <a:picLocks noChangeAspect="1" noChangeArrowheads="1"/>
            </p:cNvPicPr>
            <p:nvPr/>
          </p:nvPicPr>
          <p:blipFill>
            <a:blip r:embed="rId115" cstate="print"/>
            <a:srcRect/>
            <a:stretch>
              <a:fillRect/>
            </a:stretch>
          </p:blipFill>
          <p:spPr bwMode="auto">
            <a:xfrm>
              <a:off x="4150192" y="8264273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40" name="图片 27" descr="C:\Users\Administrator\AppData\Roaming\Tencent\Users\22725772\QQ\WinTemp\RichOle\A@3[EZMV7H{QH90H(Q1~3KM.png"/>
            <p:cNvPicPr>
              <a:picLocks noChangeAspect="1" noChangeArrowheads="1"/>
            </p:cNvPicPr>
            <p:nvPr/>
          </p:nvPicPr>
          <p:blipFill>
            <a:blip r:embed="rId116" cstate="print"/>
            <a:srcRect/>
            <a:stretch>
              <a:fillRect/>
            </a:stretch>
          </p:blipFill>
          <p:spPr bwMode="auto">
            <a:xfrm>
              <a:off x="4699357" y="8264273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41" name="图片 56" descr="C:\Users\Administrator\Desktop\P10.jpg"/>
            <p:cNvPicPr>
              <a:picLocks noChangeAspect="1" noChangeArrowheads="1"/>
            </p:cNvPicPr>
            <p:nvPr/>
          </p:nvPicPr>
          <p:blipFill>
            <a:blip r:embed="rId117" cstate="print"/>
            <a:srcRect/>
            <a:stretch>
              <a:fillRect/>
            </a:stretch>
          </p:blipFill>
          <p:spPr bwMode="auto">
            <a:xfrm>
              <a:off x="5248523" y="8264273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42" name="图片 26" descr="C:\Users\Administrator\Desktop\QQ图片20180819163219.png"/>
            <p:cNvPicPr>
              <a:picLocks noChangeAspect="1" noChangeArrowheads="1"/>
            </p:cNvPicPr>
            <p:nvPr/>
          </p:nvPicPr>
          <p:blipFill>
            <a:blip r:embed="rId118" cstate="print"/>
            <a:srcRect/>
            <a:stretch>
              <a:fillRect/>
            </a:stretch>
          </p:blipFill>
          <p:spPr bwMode="auto">
            <a:xfrm>
              <a:off x="5797688" y="8264273"/>
              <a:ext cx="500422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43" name="图片 1813" descr="C:\Users\Administrator\Desktop\P25.jpg"/>
            <p:cNvPicPr>
              <a:picLocks noChangeAspect="1" noChangeArrowheads="1"/>
            </p:cNvPicPr>
            <p:nvPr/>
          </p:nvPicPr>
          <p:blipFill>
            <a:blip r:embed="rId119" cstate="print"/>
            <a:srcRect/>
            <a:stretch>
              <a:fillRect/>
            </a:stretch>
          </p:blipFill>
          <p:spPr bwMode="auto">
            <a:xfrm>
              <a:off x="1404367" y="8813439"/>
              <a:ext cx="506475" cy="5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44" name="图片 1795"/>
            <p:cNvPicPr>
              <a:picLocks noChangeAspect="1" noChangeArrowheads="1"/>
            </p:cNvPicPr>
            <p:nvPr/>
          </p:nvPicPr>
          <p:blipFill>
            <a:blip r:embed="rId120" cstate="print"/>
            <a:srcRect/>
            <a:stretch>
              <a:fillRect/>
            </a:stretch>
          </p:blipFill>
          <p:spPr bwMode="auto">
            <a:xfrm>
              <a:off x="1953532" y="8813439"/>
              <a:ext cx="506475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45" name="Picture 121"/>
            <p:cNvPicPr>
              <a:picLocks noChangeAspect="1" noChangeArrowheads="1"/>
            </p:cNvPicPr>
            <p:nvPr/>
          </p:nvPicPr>
          <p:blipFill>
            <a:blip r:embed="rId121" cstate="print"/>
            <a:srcRect l="-2155" t="-4280" r="-3758" b="-3477"/>
            <a:stretch>
              <a:fillRect/>
            </a:stretch>
          </p:blipFill>
          <p:spPr bwMode="auto">
            <a:xfrm>
              <a:off x="2502697" y="8767675"/>
              <a:ext cx="546832" cy="546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46" name="Picture 122"/>
            <p:cNvPicPr>
              <a:picLocks noChangeAspect="1" noChangeArrowheads="1"/>
            </p:cNvPicPr>
            <p:nvPr/>
          </p:nvPicPr>
          <p:blipFill>
            <a:blip r:embed="rId122" cstate="print"/>
            <a:srcRect l="-4640" t="-5482" r="-4640" b="-3078"/>
            <a:stretch>
              <a:fillRect/>
            </a:stretch>
          </p:blipFill>
          <p:spPr bwMode="auto">
            <a:xfrm>
              <a:off x="3051862" y="8767675"/>
              <a:ext cx="546832" cy="546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47" name="Picture 123"/>
            <p:cNvPicPr>
              <a:picLocks noChangeAspect="1" noChangeArrowheads="1"/>
            </p:cNvPicPr>
            <p:nvPr/>
          </p:nvPicPr>
          <p:blipFill>
            <a:blip r:embed="rId123" cstate="print"/>
            <a:srcRect/>
            <a:stretch>
              <a:fillRect/>
            </a:stretch>
          </p:blipFill>
          <p:spPr bwMode="auto">
            <a:xfrm>
              <a:off x="3601027" y="8813439"/>
              <a:ext cx="486297" cy="486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48" name="Picture 124"/>
            <p:cNvPicPr>
              <a:picLocks noChangeAspect="1" noChangeArrowheads="1"/>
            </p:cNvPicPr>
            <p:nvPr/>
          </p:nvPicPr>
          <p:blipFill>
            <a:blip r:embed="rId124" cstate="print"/>
            <a:srcRect/>
            <a:stretch>
              <a:fillRect/>
            </a:stretch>
          </p:blipFill>
          <p:spPr bwMode="auto">
            <a:xfrm>
              <a:off x="4150192" y="8813439"/>
              <a:ext cx="486297" cy="486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49" name="Picture 125"/>
            <p:cNvPicPr>
              <a:picLocks noChangeAspect="1" noChangeArrowheads="1"/>
            </p:cNvPicPr>
            <p:nvPr/>
          </p:nvPicPr>
          <p:blipFill>
            <a:blip r:embed="rId125" cstate="print"/>
            <a:srcRect/>
            <a:stretch>
              <a:fillRect/>
            </a:stretch>
          </p:blipFill>
          <p:spPr bwMode="auto">
            <a:xfrm>
              <a:off x="4699357" y="8813439"/>
              <a:ext cx="486297" cy="486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50" name="Picture 126"/>
            <p:cNvPicPr>
              <a:picLocks noChangeAspect="1" noChangeArrowheads="1"/>
            </p:cNvPicPr>
            <p:nvPr/>
          </p:nvPicPr>
          <p:blipFill>
            <a:blip r:embed="rId126" cstate="print"/>
            <a:srcRect/>
            <a:stretch>
              <a:fillRect/>
            </a:stretch>
          </p:blipFill>
          <p:spPr bwMode="auto">
            <a:xfrm>
              <a:off x="5248523" y="8813439"/>
              <a:ext cx="486297" cy="486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51" name="Picture 127"/>
            <p:cNvPicPr>
              <a:picLocks noChangeAspect="1" noChangeArrowheads="1"/>
            </p:cNvPicPr>
            <p:nvPr/>
          </p:nvPicPr>
          <p:blipFill>
            <a:blip r:embed="rId127" cstate="print"/>
            <a:srcRect/>
            <a:stretch>
              <a:fillRect/>
            </a:stretch>
          </p:blipFill>
          <p:spPr bwMode="auto">
            <a:xfrm>
              <a:off x="5797688" y="8813439"/>
              <a:ext cx="486297" cy="486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52" name="Picture 128"/>
            <p:cNvPicPr>
              <a:picLocks noChangeAspect="1" noChangeArrowheads="1"/>
            </p:cNvPicPr>
            <p:nvPr/>
          </p:nvPicPr>
          <p:blipFill>
            <a:blip r:embed="rId128" cstate="print"/>
            <a:srcRect/>
            <a:stretch>
              <a:fillRect/>
            </a:stretch>
          </p:blipFill>
          <p:spPr bwMode="auto">
            <a:xfrm>
              <a:off x="1404367" y="9362604"/>
              <a:ext cx="486297" cy="520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53" name="Picture 129"/>
            <p:cNvPicPr>
              <a:picLocks noChangeAspect="1" noChangeArrowheads="1"/>
            </p:cNvPicPr>
            <p:nvPr/>
          </p:nvPicPr>
          <p:blipFill>
            <a:blip r:embed="rId129" cstate="print"/>
            <a:srcRect/>
            <a:stretch>
              <a:fillRect/>
            </a:stretch>
          </p:blipFill>
          <p:spPr bwMode="auto">
            <a:xfrm>
              <a:off x="1953532" y="9362604"/>
              <a:ext cx="503401" cy="5034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54" name="Picture 130"/>
            <p:cNvPicPr>
              <a:picLocks noChangeAspect="1" noChangeArrowheads="1"/>
            </p:cNvPicPr>
            <p:nvPr/>
          </p:nvPicPr>
          <p:blipFill>
            <a:blip r:embed="rId130" cstate="print"/>
            <a:srcRect/>
            <a:stretch>
              <a:fillRect/>
            </a:stretch>
          </p:blipFill>
          <p:spPr bwMode="auto">
            <a:xfrm>
              <a:off x="2502697" y="9362604"/>
              <a:ext cx="520600" cy="486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55" name="Picture 131"/>
            <p:cNvPicPr>
              <a:picLocks noChangeAspect="1" noChangeArrowheads="1"/>
            </p:cNvPicPr>
            <p:nvPr/>
          </p:nvPicPr>
          <p:blipFill>
            <a:blip r:embed="rId131" cstate="print"/>
            <a:srcRect/>
            <a:stretch>
              <a:fillRect/>
            </a:stretch>
          </p:blipFill>
          <p:spPr bwMode="auto">
            <a:xfrm>
              <a:off x="3051862" y="9362604"/>
              <a:ext cx="486297" cy="486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56" name="图片 52" descr="C:\Users\Administrator\Desktop\亲水步道.jpg"/>
            <p:cNvPicPr>
              <a:picLocks noChangeAspect="1" noChangeArrowheads="1"/>
            </p:cNvPicPr>
            <p:nvPr/>
          </p:nvPicPr>
          <p:blipFill>
            <a:blip r:embed="rId132" cstate="print"/>
            <a:srcRect/>
            <a:stretch>
              <a:fillRect/>
            </a:stretch>
          </p:blipFill>
          <p:spPr bwMode="auto">
            <a:xfrm>
              <a:off x="3601027" y="9362604"/>
              <a:ext cx="506475" cy="500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57" name="Picture 133"/>
            <p:cNvPicPr>
              <a:picLocks noChangeAspect="1" noChangeArrowheads="1"/>
            </p:cNvPicPr>
            <p:nvPr/>
          </p:nvPicPr>
          <p:blipFill>
            <a:blip r:embed="rId133" cstate="print"/>
            <a:srcRect/>
            <a:stretch>
              <a:fillRect/>
            </a:stretch>
          </p:blipFill>
          <p:spPr bwMode="auto">
            <a:xfrm>
              <a:off x="4150192" y="9362604"/>
              <a:ext cx="486297" cy="486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58" name="Picture 134"/>
            <p:cNvPicPr>
              <a:picLocks noChangeAspect="1" noChangeArrowheads="1"/>
            </p:cNvPicPr>
            <p:nvPr/>
          </p:nvPicPr>
          <p:blipFill>
            <a:blip r:embed="rId134" cstate="print"/>
            <a:srcRect/>
            <a:stretch>
              <a:fillRect/>
            </a:stretch>
          </p:blipFill>
          <p:spPr bwMode="auto">
            <a:xfrm>
              <a:off x="4699357" y="9362604"/>
              <a:ext cx="486297" cy="486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59" name="Picture 135"/>
            <p:cNvPicPr>
              <a:picLocks noChangeAspect="1" noChangeArrowheads="1"/>
            </p:cNvPicPr>
            <p:nvPr/>
          </p:nvPicPr>
          <p:blipFill>
            <a:blip r:embed="rId135" cstate="print"/>
            <a:srcRect/>
            <a:stretch>
              <a:fillRect/>
            </a:stretch>
          </p:blipFill>
          <p:spPr bwMode="auto">
            <a:xfrm>
              <a:off x="5248523" y="9362604"/>
              <a:ext cx="486297" cy="486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9" name="TextBox 138"/>
            <p:cNvSpPr txBox="1"/>
            <p:nvPr/>
          </p:nvSpPr>
          <p:spPr>
            <a:xfrm>
              <a:off x="5796855" y="9226422"/>
              <a:ext cx="432048" cy="5522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黑体" panose="02010609060101010101" pitchFamily="49" charset="-122"/>
                  <a:ea typeface="黑体" panose="02010609060101010101" pitchFamily="49" charset="-122"/>
                  <a:cs typeface="Arial" pitchFamily="34" charset="0"/>
                </a:rPr>
                <a:t>…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Arial" pitchFamily="34" charset="0"/>
              </a:endParaRPr>
            </a:p>
          </p:txBody>
        </p:sp>
      </p:grpSp>
      <p:sp>
        <p:nvSpPr>
          <p:cNvPr id="141" name="矩形 140"/>
          <p:cNvSpPr/>
          <p:nvPr/>
        </p:nvSpPr>
        <p:spPr>
          <a:xfrm>
            <a:off x="1260351" y="9098374"/>
            <a:ext cx="5328592" cy="748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图标使用应符合《标志用公共信息图形符号》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GB/T10001</a:t>
            </a: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相关要求。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有使用本规范规定以外和国标规范以外的图标信息需求时，应在重庆市交委图标库中检索，需要添加新图标入库时，应向交委提交申请，入库备案。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" name="TextBox 13">
            <a:extLst>
              <a:ext uri="{FF2B5EF4-FFF2-40B4-BE49-F238E27FC236}">
                <a16:creationId xmlns:a16="http://schemas.microsoft.com/office/drawing/2014/main" id="{E447155D-FBCF-4A85-BEE5-0D4D3D5C7450}"/>
              </a:ext>
            </a:extLst>
          </p:cNvPr>
          <p:cNvSpPr txBox="1"/>
          <p:nvPr/>
        </p:nvSpPr>
        <p:spPr>
          <a:xfrm>
            <a:off x="6444927" y="9955212"/>
            <a:ext cx="9361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</a:rPr>
              <a:t>A</a:t>
            </a:r>
            <a:endParaRPr lang="zh-CN" altLang="en-US" sz="4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/>
          <p:cNvPicPr>
            <a:picLocks noChangeAspect="1" noChangeArrowheads="1"/>
          </p:cNvPicPr>
          <p:nvPr/>
        </p:nvPicPr>
        <p:blipFill>
          <a:blip r:embed="rId2" cstate="print"/>
          <a:srcRect t="4443"/>
          <a:stretch>
            <a:fillRect/>
          </a:stretch>
        </p:blipFill>
        <p:spPr bwMode="auto">
          <a:xfrm>
            <a:off x="900311" y="1602284"/>
            <a:ext cx="2137304" cy="1673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图片 4"/>
          <p:cNvPicPr>
            <a:picLocks noChangeAspect="1" noChangeArrowheads="1"/>
          </p:cNvPicPr>
          <p:nvPr/>
        </p:nvPicPr>
        <p:blipFill>
          <a:blip r:embed="rId3" cstate="print"/>
          <a:srcRect t="6250"/>
          <a:stretch>
            <a:fillRect/>
          </a:stretch>
        </p:blipFill>
        <p:spPr bwMode="auto">
          <a:xfrm>
            <a:off x="828303" y="3690516"/>
            <a:ext cx="4536504" cy="1119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图片 66" descr="C:\Users\Administrator\AppData\Roaming\Tencent\Users\22725772\QQ\WinTemp\RichOle\1K2S~%TF{UE%$%7T9@{2{T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60551" y="1971092"/>
            <a:ext cx="3639438" cy="143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900311" y="1026220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视距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92399" y="5710222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版面尺度</a:t>
            </a:r>
          </a:p>
        </p:txBody>
      </p:sp>
      <p:pic>
        <p:nvPicPr>
          <p:cNvPr id="2053" name="图片 64" descr="C:\Users\Administrator\AppData\Roaming\Tencent\Users\22725772\QQ\WinTemp\RichOle\}PN3UPBC0BVQITN5TLS(OQ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8623" y="5288812"/>
            <a:ext cx="2520280" cy="4622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972319" y="1314252"/>
            <a:ext cx="567055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导向信息的主要内容应位于便于观察的范围内，便于观察的范围如下图：</a:t>
            </a:r>
          </a:p>
        </p:txBody>
      </p:sp>
      <p:sp>
        <p:nvSpPr>
          <p:cNvPr id="12" name="矩形 11"/>
          <p:cNvSpPr/>
          <p:nvPr/>
        </p:nvSpPr>
        <p:spPr>
          <a:xfrm>
            <a:off x="1310133" y="3300279"/>
            <a:ext cx="156485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000" dirty="0">
                <a:latin typeface="黑体" panose="02010609060101010101" pitchFamily="49" charset="-122"/>
                <a:ea typeface="黑体" panose="02010609060101010101" pitchFamily="49" charset="-122"/>
              </a:rPr>
              <a:t>近距观察（</a:t>
            </a:r>
            <a:r>
              <a:rPr lang="en-US" altLang="zh-CN" sz="1000" dirty="0">
                <a:latin typeface="黑体" panose="02010609060101010101" pitchFamily="49" charset="-122"/>
                <a:ea typeface="黑体" panose="02010609060101010101" pitchFamily="49" charset="-122"/>
              </a:rPr>
              <a:t>0.5</a:t>
            </a:r>
            <a:r>
              <a:rPr lang="zh-CN" altLang="zh-CN" sz="1000" dirty="0">
                <a:latin typeface="黑体" panose="02010609060101010101" pitchFamily="49" charset="-122"/>
                <a:ea typeface="黑体" panose="02010609060101010101" pitchFamily="49" charset="-122"/>
              </a:rPr>
              <a:t>～</a:t>
            </a:r>
            <a:r>
              <a:rPr lang="en-US" altLang="zh-CN" sz="1000" dirty="0">
                <a:latin typeface="黑体" panose="02010609060101010101" pitchFamily="49" charset="-122"/>
                <a:ea typeface="黑体" panose="02010609060101010101" pitchFamily="49" charset="-122"/>
              </a:rPr>
              <a:t>2.5m</a:t>
            </a:r>
            <a:r>
              <a:rPr lang="zh-CN" altLang="zh-CN" sz="1000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30413" y="3300279"/>
            <a:ext cx="146706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latin typeface="黑体" panose="02010609060101010101" pitchFamily="49" charset="-122"/>
                <a:ea typeface="黑体" panose="02010609060101010101" pitchFamily="49" charset="-122"/>
              </a:rPr>
              <a:t>中</a:t>
            </a:r>
            <a:r>
              <a:rPr lang="zh-CN" altLang="zh-CN" sz="1000" dirty="0">
                <a:latin typeface="黑体" panose="02010609060101010101" pitchFamily="49" charset="-122"/>
                <a:ea typeface="黑体" panose="02010609060101010101" pitchFamily="49" charset="-122"/>
              </a:rPr>
              <a:t>距观察（</a:t>
            </a:r>
            <a:r>
              <a:rPr lang="en-US" altLang="zh-CN" sz="1000" dirty="0">
                <a:latin typeface="黑体" panose="02010609060101010101" pitchFamily="49" charset="-122"/>
                <a:ea typeface="黑体" panose="02010609060101010101" pitchFamily="49" charset="-122"/>
              </a:rPr>
              <a:t>2.5</a:t>
            </a:r>
            <a:r>
              <a:rPr lang="zh-CN" altLang="zh-CN" sz="1000" dirty="0">
                <a:latin typeface="黑体" panose="02010609060101010101" pitchFamily="49" charset="-122"/>
                <a:ea typeface="黑体" panose="02010609060101010101" pitchFamily="49" charset="-122"/>
              </a:rPr>
              <a:t>～</a:t>
            </a:r>
            <a:r>
              <a:rPr lang="en-US" altLang="zh-CN" sz="1000" dirty="0">
                <a:latin typeface="黑体" panose="02010609060101010101" pitchFamily="49" charset="-122"/>
                <a:ea typeface="黑体" panose="02010609060101010101" pitchFamily="49" charset="-122"/>
              </a:rPr>
              <a:t>10m</a:t>
            </a:r>
            <a:r>
              <a:rPr lang="zh-CN" altLang="zh-CN" sz="1000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74229" y="4812447"/>
            <a:ext cx="140294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latin typeface="黑体" panose="02010609060101010101" pitchFamily="49" charset="-122"/>
                <a:ea typeface="黑体" panose="02010609060101010101" pitchFamily="49" charset="-122"/>
              </a:rPr>
              <a:t>远</a:t>
            </a:r>
            <a:r>
              <a:rPr lang="zh-CN" altLang="zh-CN" sz="1000" dirty="0">
                <a:latin typeface="黑体" panose="02010609060101010101" pitchFamily="49" charset="-122"/>
                <a:ea typeface="黑体" panose="02010609060101010101" pitchFamily="49" charset="-122"/>
              </a:rPr>
              <a:t>距观察（</a:t>
            </a:r>
            <a:r>
              <a:rPr lang="en-US" altLang="zh-CN" sz="1000" dirty="0"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zh-CN" sz="1000" dirty="0">
                <a:latin typeface="黑体" panose="02010609060101010101" pitchFamily="49" charset="-122"/>
                <a:ea typeface="黑体" panose="02010609060101010101" pitchFamily="49" charset="-122"/>
              </a:rPr>
              <a:t>～</a:t>
            </a:r>
            <a:r>
              <a:rPr lang="en-US" altLang="zh-CN" sz="1000" dirty="0">
                <a:latin typeface="黑体" panose="02010609060101010101" pitchFamily="49" charset="-122"/>
                <a:ea typeface="黑体" panose="02010609060101010101" pitchFamily="49" charset="-122"/>
              </a:rPr>
              <a:t>40m</a:t>
            </a:r>
            <a:r>
              <a:rPr lang="zh-CN" altLang="zh-CN" sz="1000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36415" y="5987221"/>
            <a:ext cx="1656184" cy="14501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具体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应用</a:t>
            </a: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中，应在确保信息尺度的前提下，根据设计视距合理选择版面尺寸。以图标、中文、英文混排的横向版面为例，版面最小尺寸如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右</a:t>
            </a:r>
            <a:r>
              <a:rPr lang="zh-CN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图：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>
        <a:spAutoFit/>
      </a:bodyPr>
      <a:lstStyle>
        <a:defPPr>
          <a:lnSpc>
            <a:spcPct val="150000"/>
          </a:lnSpc>
          <a:defRPr sz="1200" dirty="0" smtClean="0">
            <a:latin typeface="微软雅黑" pitchFamily="34" charset="-122"/>
            <a:ea typeface="微软雅黑" pitchFamily="34" charset="-122"/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1559</TotalTime>
  <Words>8070</Words>
  <Application>Microsoft Office PowerPoint</Application>
  <PresentationFormat>自定义</PresentationFormat>
  <Paragraphs>1685</Paragraphs>
  <Slides>68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68</vt:i4>
      </vt:variant>
    </vt:vector>
  </HeadingPairs>
  <TitlesOfParts>
    <vt:vector size="75" baseType="lpstr">
      <vt:lpstr>黑体</vt:lpstr>
      <vt:lpstr>交通标志专用字体</vt:lpstr>
      <vt:lpstr>微软雅黑</vt:lpstr>
      <vt:lpstr>Arial</vt:lpstr>
      <vt:lpstr>Arial Black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monkat</cp:lastModifiedBy>
  <cp:revision>99</cp:revision>
  <dcterms:created xsi:type="dcterms:W3CDTF">2018-12-12T01:29:35Z</dcterms:created>
  <dcterms:modified xsi:type="dcterms:W3CDTF">2019-04-06T06:06:36Z</dcterms:modified>
</cp:coreProperties>
</file>